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01" r:id="rId3"/>
    <p:sldId id="313" r:id="rId4"/>
    <p:sldId id="312" r:id="rId5"/>
    <p:sldId id="290" r:id="rId6"/>
    <p:sldId id="305" r:id="rId7"/>
    <p:sldId id="307" r:id="rId8"/>
    <p:sldId id="270" r:id="rId9"/>
    <p:sldId id="291" r:id="rId10"/>
    <p:sldId id="309" r:id="rId11"/>
    <p:sldId id="310" r:id="rId12"/>
    <p:sldId id="311" r:id="rId13"/>
    <p:sldId id="273" r:id="rId14"/>
    <p:sldId id="274" r:id="rId15"/>
    <p:sldId id="297" r:id="rId16"/>
    <p:sldId id="27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2890" autoAdjust="0"/>
  </p:normalViewPr>
  <p:slideViewPr>
    <p:cSldViewPr snapToGrid="0">
      <p:cViewPr varScale="1">
        <p:scale>
          <a:sx n="71" d="100"/>
          <a:sy n="71" d="100"/>
        </p:scale>
        <p:origin x="1090"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A87D91-EADC-4EDF-AFEA-05FC751EB635}" type="datetimeFigureOut">
              <a:rPr lang="en-ZA" smtClean="0"/>
              <a:t>2017/04/07</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5C22C8-A9F1-410A-A1DA-2421E3E68DDD}" type="slidenum">
              <a:rPr lang="en-ZA" smtClean="0"/>
              <a:t>‹#›</a:t>
            </a:fld>
            <a:endParaRPr lang="en-ZA"/>
          </a:p>
        </p:txBody>
      </p:sp>
    </p:spTree>
    <p:extLst>
      <p:ext uri="{BB962C8B-B14F-4D97-AF65-F5344CB8AC3E}">
        <p14:creationId xmlns:p14="http://schemas.microsoft.com/office/powerpoint/2010/main" val="226683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onitor.civicus.org/country/turkey/" TargetMode="External"/><Relationship Id="rId7" Type="http://schemas.openxmlformats.org/officeDocument/2006/relationships/hyperlink" Target="https://monitor.civicus.org/country/macedonia/"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monitor.civicus.org/country/myanmar/" TargetMode="External"/><Relationship Id="rId5" Type="http://schemas.openxmlformats.org/officeDocument/2006/relationships/hyperlink" Target="https://monitor.civicus.org/country/united-states-america/" TargetMode="External"/><Relationship Id="rId4" Type="http://schemas.openxmlformats.org/officeDocument/2006/relationships/hyperlink" Target="https://monitor.civicus.org/country/cameroon/" TargetMode="Externa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monitor.civicus.org/newsfeed/2017/02/24/uzbek-journalist-muhammad-bekjanov-freed-after-18-years-prison/" TargetMode="External"/><Relationship Id="rId3" Type="http://schemas.openxmlformats.org/officeDocument/2006/relationships/hyperlink" Target="https://monitor.civicus.org/newsfeed/?tags=40" TargetMode="External"/><Relationship Id="rId7" Type="http://schemas.openxmlformats.org/officeDocument/2006/relationships/hyperlink" Target="https://monitor.civicus.org/newsfeed/2016/09/15/court-decision-belize-victory-lgbt-rights-defender-caleb-orozco/"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civicus.blancdemo.com/newsfeed/2016/06/23/june-23rd-update-togo/" TargetMode="External"/><Relationship Id="rId5" Type="http://schemas.openxmlformats.org/officeDocument/2006/relationships/hyperlink" Target="https://monitor.civicus.org/newsfeed/?tags=32" TargetMode="External"/><Relationship Id="rId10" Type="http://schemas.openxmlformats.org/officeDocument/2006/relationships/hyperlink" Target="https://monitor.civicus.org/newsfeed/?tags=46" TargetMode="External"/><Relationship Id="rId4" Type="http://schemas.openxmlformats.org/officeDocument/2006/relationships/hyperlink" Target="https://monitor.civicus.org/newsfeed/?tags=39" TargetMode="External"/><Relationship Id="rId9" Type="http://schemas.openxmlformats.org/officeDocument/2006/relationships/hyperlink" Target="https://monitor.civicus.org/country/gambia/"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-Long history of researching conditions for civil</a:t>
            </a:r>
            <a:r>
              <a:rPr lang="en-ZA" baseline="0" dirty="0"/>
              <a:t> society</a:t>
            </a:r>
          </a:p>
          <a:p>
            <a:r>
              <a:rPr lang="en-ZA" baseline="0" dirty="0"/>
              <a:t>-CSI, </a:t>
            </a:r>
            <a:r>
              <a:rPr lang="en-ZA" baseline="0" dirty="0" err="1"/>
              <a:t>EEI</a:t>
            </a:r>
            <a:endParaRPr lang="en-ZA" baseline="0" dirty="0"/>
          </a:p>
          <a:p>
            <a:r>
              <a:rPr lang="en-ZA" baseline="0" dirty="0"/>
              <a:t>-couple of years ago we began a reflection as to whether the research streams that we had were:</a:t>
            </a:r>
          </a:p>
          <a:p>
            <a:r>
              <a:rPr lang="en-ZA" baseline="0" dirty="0"/>
              <a:t>-dynamic enough to respond to a v fast changing dynamic.</a:t>
            </a:r>
          </a:p>
          <a:p>
            <a:r>
              <a:rPr lang="en-ZA" baseline="0" dirty="0"/>
              <a:t>-reflective of local voices</a:t>
            </a:r>
          </a:p>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2</a:t>
            </a:fld>
            <a:endParaRPr lang="en-ZA"/>
          </a:p>
        </p:txBody>
      </p:sp>
    </p:spTree>
    <p:extLst>
      <p:ext uri="{BB962C8B-B14F-4D97-AF65-F5344CB8AC3E}">
        <p14:creationId xmlns:p14="http://schemas.microsoft.com/office/powerpoint/2010/main" val="2824612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ZA" sz="1200" b="0" i="0" u="none" strike="noStrike" kern="1200" dirty="0">
                <a:solidFill>
                  <a:schemeClr val="tx1"/>
                </a:solidFill>
                <a:effectLst/>
                <a:latin typeface="+mn-lt"/>
                <a:ea typeface="+mn-ea"/>
                <a:cs typeface="+mn-cs"/>
              </a:rPr>
              <a:t>One quarter of attacks on journalists between June 2016 and March 2017 were motivated by political reporting, with attacks ranging from online vilification of political reporters in the Balkans to the assassination of a journalist who criticised authorities in Mexico. Almost one in five violations against journalists took place while they were reporting on protests. In some cases these attacks were perpetrated by security force officers attempting to prevent the journalist from photographing or recording the use of inappropriate policing tactics or excessive force during protests. The perils of conflict reporting are clearly identified in the CIVICUS Monitor data for June 2016 to March 2017, with almost one in five reports concerning the death or injury of journalists in a conflict setting. Journalists are also attacked not because of their coverage, but because of their ethnicity, or religious or political affiliations in many instances. Reporting on political affairs in general can, in some countries, be dangerous. Similarly, those who publish articles in order to expose government corruption or mismanagement run a serious risk of being attacked, with more than one in seven of the reports to the CIVICUS Monitor indicating this as a motivation. </a:t>
            </a: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11</a:t>
            </a:fld>
            <a:endParaRPr lang="en-ZA"/>
          </a:p>
        </p:txBody>
      </p:sp>
    </p:spTree>
    <p:extLst>
      <p:ext uri="{BB962C8B-B14F-4D97-AF65-F5344CB8AC3E}">
        <p14:creationId xmlns:p14="http://schemas.microsoft.com/office/powerpoint/2010/main" val="2413216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A wide range of tactics are employed to attack journalists including bomb attacks on media offices , machete attacks , enforced disappearances, and physical force by police officers during protests. Attacks are perpetrated by both state and non-state actors. Worryingly, in almost a third of cases the perpetrator of the attacks remained unknown at the time of reporting to the CIVICUS Monitor, further undermining the conditions for journalists to operate in. </a:t>
            </a:r>
            <a:endParaRPr lang="en-ZA" b="0" dirty="0">
              <a:effectLst/>
            </a:endParaRPr>
          </a:p>
          <a:p>
            <a:br>
              <a:rPr lang="en-ZA" dirty="0"/>
            </a:b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12</a:t>
            </a:fld>
            <a:endParaRPr lang="en-ZA"/>
          </a:p>
        </p:txBody>
      </p:sp>
    </p:spTree>
    <p:extLst>
      <p:ext uri="{BB962C8B-B14F-4D97-AF65-F5344CB8AC3E}">
        <p14:creationId xmlns:p14="http://schemas.microsoft.com/office/powerpoint/2010/main" val="206725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In </a:t>
            </a:r>
            <a:r>
              <a:rPr lang="en-ZA" sz="1200" b="0" i="0" u="sng" strike="noStrike" kern="1200" dirty="0">
                <a:solidFill>
                  <a:schemeClr val="tx1"/>
                </a:solidFill>
                <a:effectLst/>
                <a:latin typeface="+mn-lt"/>
                <a:ea typeface="+mn-ea"/>
                <a:cs typeface="+mn-cs"/>
                <a:hlinkClick r:id="rId3"/>
              </a:rPr>
              <a:t>Turkey</a:t>
            </a:r>
            <a:r>
              <a:rPr lang="en-ZA" sz="1200" b="0" i="0" u="none" strike="noStrike" kern="1200" dirty="0">
                <a:solidFill>
                  <a:schemeClr val="tx1"/>
                </a:solidFill>
                <a:effectLst/>
                <a:latin typeface="+mn-lt"/>
                <a:ea typeface="+mn-ea"/>
                <a:cs typeface="+mn-cs"/>
              </a:rPr>
              <a:t>, an ongoing widespread crackdown against independent civil society and media continues to be a serious cause for concern and the upcoming referendum to increase the president’s powers means there is an increased likelihood of a further closure of civic space.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In </a:t>
            </a:r>
            <a:r>
              <a:rPr lang="en-ZA" sz="1200" b="0" i="0" u="sng" strike="noStrike" kern="1200" dirty="0">
                <a:solidFill>
                  <a:schemeClr val="tx1"/>
                </a:solidFill>
                <a:effectLst/>
                <a:latin typeface="+mn-lt"/>
                <a:ea typeface="+mn-ea"/>
                <a:cs typeface="+mn-cs"/>
                <a:hlinkClick r:id="rId4"/>
              </a:rPr>
              <a:t>Cameroon</a:t>
            </a:r>
            <a:r>
              <a:rPr lang="en-ZA" sz="1200" b="0" i="0" u="none" strike="noStrike" kern="1200" dirty="0">
                <a:solidFill>
                  <a:schemeClr val="tx1"/>
                </a:solidFill>
                <a:effectLst/>
                <a:latin typeface="+mn-lt"/>
                <a:ea typeface="+mn-ea"/>
                <a:cs typeface="+mn-cs"/>
              </a:rPr>
              <a:t>, the state’s campaign of repression against citizens in Anglophone parts of the country has resulted in hundreds of activists and ordinary citizens being arbitrarily arrested, physically assaulted and tortured while being subjected to an internet blackout. .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Since Donald Trump’s election in the </a:t>
            </a:r>
            <a:r>
              <a:rPr lang="en-ZA" sz="1200" b="0" i="0" u="sng" strike="noStrike" kern="1200" dirty="0">
                <a:solidFill>
                  <a:schemeClr val="tx1"/>
                </a:solidFill>
                <a:effectLst/>
                <a:latin typeface="+mn-lt"/>
                <a:ea typeface="+mn-ea"/>
                <a:cs typeface="+mn-cs"/>
                <a:hlinkClick r:id="rId5"/>
              </a:rPr>
              <a:t>USA</a:t>
            </a:r>
            <a:r>
              <a:rPr lang="en-ZA" sz="1200" b="0" i="0" u="none" strike="noStrike" kern="1200" dirty="0">
                <a:solidFill>
                  <a:schemeClr val="tx1"/>
                </a:solidFill>
                <a:effectLst/>
                <a:latin typeface="+mn-lt"/>
                <a:ea typeface="+mn-ea"/>
                <a:cs typeface="+mn-cs"/>
              </a:rPr>
              <a:t>, media freedoms have been significantly damaged by the President’s vilification of mainstream media houses, while a growing number of states pass or prepare new laws to curtail protest rights.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In </a:t>
            </a:r>
            <a:r>
              <a:rPr lang="en-ZA" sz="1200" b="0" i="0" u="sng" strike="noStrike" kern="1200" dirty="0">
                <a:solidFill>
                  <a:schemeClr val="tx1"/>
                </a:solidFill>
                <a:effectLst/>
                <a:latin typeface="+mn-lt"/>
                <a:ea typeface="+mn-ea"/>
                <a:cs typeface="+mn-cs"/>
                <a:hlinkClick r:id="rId6"/>
              </a:rPr>
              <a:t>Myanmar</a:t>
            </a:r>
            <a:r>
              <a:rPr lang="en-ZA" sz="1200" b="0" i="0" u="none" strike="noStrike" kern="1200" dirty="0">
                <a:solidFill>
                  <a:schemeClr val="tx1"/>
                </a:solidFill>
                <a:effectLst/>
                <a:latin typeface="+mn-lt"/>
                <a:ea typeface="+mn-ea"/>
                <a:cs typeface="+mn-cs"/>
              </a:rPr>
              <a:t>, recent months have seen a decline in respect for free speech, including the barring of journalists from travelling to Rakhine state, as evidence of targeted violence and discrimination against </a:t>
            </a:r>
            <a:r>
              <a:rPr lang="en-ZA" sz="1200" b="0" i="0" u="none" strike="noStrike" kern="1200" dirty="0" err="1">
                <a:solidFill>
                  <a:schemeClr val="tx1"/>
                </a:solidFill>
                <a:effectLst/>
                <a:latin typeface="+mn-lt"/>
                <a:ea typeface="+mn-ea"/>
                <a:cs typeface="+mn-cs"/>
              </a:rPr>
              <a:t>Rohingya</a:t>
            </a:r>
            <a:r>
              <a:rPr lang="en-ZA" sz="1200" b="0" i="0" u="none" strike="noStrike" kern="1200" dirty="0">
                <a:solidFill>
                  <a:schemeClr val="tx1"/>
                </a:solidFill>
                <a:effectLst/>
                <a:latin typeface="+mn-lt"/>
                <a:ea typeface="+mn-ea"/>
                <a:cs typeface="+mn-cs"/>
              </a:rPr>
              <a:t> and certain other groups mounts. </a:t>
            </a:r>
            <a:endParaRPr lang="en-ZA" b="0" dirty="0">
              <a:effectLst/>
            </a:endParaRPr>
          </a:p>
          <a:p>
            <a:pPr rtl="0"/>
            <a:br>
              <a:rPr lang="en-ZA" b="0" dirty="0">
                <a:effectLst/>
              </a:rPr>
            </a:br>
            <a:r>
              <a:rPr lang="en-ZA" sz="1200" b="0" i="0" u="sng" strike="noStrike" kern="1200" dirty="0">
                <a:solidFill>
                  <a:schemeClr val="tx1"/>
                </a:solidFill>
                <a:effectLst/>
                <a:latin typeface="+mn-lt"/>
                <a:ea typeface="+mn-ea"/>
                <a:cs typeface="+mn-cs"/>
                <a:hlinkClick r:id="rId7"/>
              </a:rPr>
              <a:t>Macedonia</a:t>
            </a:r>
            <a:r>
              <a:rPr lang="en-ZA" sz="1200" b="0" i="0" u="none" strike="noStrike" kern="1200" dirty="0">
                <a:solidFill>
                  <a:schemeClr val="tx1"/>
                </a:solidFill>
                <a:effectLst/>
                <a:latin typeface="+mn-lt"/>
                <a:ea typeface="+mn-ea"/>
                <a:cs typeface="+mn-cs"/>
              </a:rPr>
              <a:t>’s civil society is facing a serious and ongoing targeting of NGOs supported by international funders. The situation in Macedonia is part of a wider trend against foreign-funded NGOs in the Balkans and neighbouring regions with similar developments being tracked in Hungary, Croatia and Serbia. </a:t>
            </a:r>
            <a:endParaRPr lang="en-ZA" b="0" dirty="0">
              <a:effectLst/>
            </a:endParaRPr>
          </a:p>
          <a:p>
            <a:br>
              <a:rPr lang="en-ZA" dirty="0"/>
            </a:br>
            <a:endParaRPr lang="en-ZA" dirty="0"/>
          </a:p>
        </p:txBody>
      </p:sp>
      <p:sp>
        <p:nvSpPr>
          <p:cNvPr id="4" name="Slide Number Placeholder 3"/>
          <p:cNvSpPr>
            <a:spLocks noGrp="1"/>
          </p:cNvSpPr>
          <p:nvPr>
            <p:ph type="sldNum" sz="quarter" idx="10"/>
          </p:nvPr>
        </p:nvSpPr>
        <p:spPr/>
        <p:txBody>
          <a:bodyPr/>
          <a:lstStyle/>
          <a:p>
            <a:fld id="{A45C22C8-A9F1-410A-A1DA-2421E3E68DDD}" type="slidenum">
              <a:rPr lang="en-ZA" smtClean="0"/>
              <a:t>13</a:t>
            </a:fld>
            <a:endParaRPr lang="en-ZA"/>
          </a:p>
        </p:txBody>
      </p:sp>
    </p:spTree>
    <p:extLst>
      <p:ext uri="{BB962C8B-B14F-4D97-AF65-F5344CB8AC3E}">
        <p14:creationId xmlns:p14="http://schemas.microsoft.com/office/powerpoint/2010/main" val="213848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While there is little doubt that civic space is under serious pressure, civil society continues to fight to defend its space. In some cases, civil society has also successfully pushed for improvements. The CIVICUS Monitor is tracking a number of improvements in civic space - including </a:t>
            </a:r>
            <a:r>
              <a:rPr lang="en-ZA" sz="1200" b="0" i="0" u="sng" strike="noStrike" kern="1200" dirty="0">
                <a:solidFill>
                  <a:schemeClr val="tx1"/>
                </a:solidFill>
                <a:effectLst/>
                <a:latin typeface="+mn-lt"/>
                <a:ea typeface="+mn-ea"/>
                <a:cs typeface="+mn-cs"/>
                <a:hlinkClick r:id="rId3"/>
              </a:rPr>
              <a:t>improvements to laws</a:t>
            </a:r>
            <a:r>
              <a:rPr lang="en-ZA" sz="1200" b="0" i="0" u="none" strike="noStrike" kern="1200" dirty="0">
                <a:solidFill>
                  <a:schemeClr val="tx1"/>
                </a:solidFill>
                <a:effectLst/>
                <a:latin typeface="+mn-lt"/>
                <a:ea typeface="+mn-ea"/>
                <a:cs typeface="+mn-cs"/>
              </a:rPr>
              <a:t>, the</a:t>
            </a:r>
            <a:r>
              <a:rPr lang="en-ZA" sz="1200" b="0" i="0" u="sng" strike="noStrike" kern="1200" dirty="0">
                <a:solidFill>
                  <a:schemeClr val="tx1"/>
                </a:solidFill>
                <a:effectLst/>
                <a:latin typeface="+mn-lt"/>
                <a:ea typeface="+mn-ea"/>
                <a:cs typeface="+mn-cs"/>
                <a:hlinkClick r:id="rId4"/>
              </a:rPr>
              <a:t> release of activists</a:t>
            </a:r>
            <a:r>
              <a:rPr lang="en-ZA" sz="1200" b="0" i="0" u="none" strike="noStrike" kern="1200" dirty="0">
                <a:solidFill>
                  <a:schemeClr val="tx1"/>
                </a:solidFill>
                <a:effectLst/>
                <a:latin typeface="+mn-lt"/>
                <a:ea typeface="+mn-ea"/>
                <a:cs typeface="+mn-cs"/>
              </a:rPr>
              <a:t> and </a:t>
            </a:r>
            <a:r>
              <a:rPr lang="en-ZA" sz="1200" b="0" i="0" u="sng" strike="noStrike" kern="1200" dirty="0">
                <a:solidFill>
                  <a:schemeClr val="tx1"/>
                </a:solidFill>
                <a:effectLst/>
                <a:latin typeface="+mn-lt"/>
                <a:ea typeface="+mn-ea"/>
                <a:cs typeface="+mn-cs"/>
                <a:hlinkClick r:id="rId5"/>
              </a:rPr>
              <a:t>progressive court judgments</a:t>
            </a:r>
            <a:r>
              <a:rPr lang="en-ZA" sz="1200" b="0" i="0" u="none" strike="noStrike" kern="1200" dirty="0">
                <a:solidFill>
                  <a:schemeClr val="tx1"/>
                </a:solidFill>
                <a:effectLst/>
                <a:latin typeface="+mn-lt"/>
                <a:ea typeface="+mn-ea"/>
                <a:cs typeface="+mn-cs"/>
              </a:rPr>
              <a:t>. We documented 17 examples of legal improvements, 17 of activists being released and 16 progressive court judgments.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In </a:t>
            </a:r>
            <a:r>
              <a:rPr lang="en-ZA" sz="1200" b="0" i="0" u="sng" strike="noStrike" kern="1200" dirty="0">
                <a:solidFill>
                  <a:schemeClr val="tx1"/>
                </a:solidFill>
                <a:effectLst/>
                <a:latin typeface="+mn-lt"/>
                <a:ea typeface="+mn-ea"/>
                <a:cs typeface="+mn-cs"/>
                <a:hlinkClick r:id="rId6"/>
              </a:rPr>
              <a:t>Togo</a:t>
            </a:r>
            <a:r>
              <a:rPr lang="en-ZA" sz="1200" b="0" i="0" u="none" strike="noStrike" kern="1200" dirty="0">
                <a:solidFill>
                  <a:schemeClr val="tx1"/>
                </a:solidFill>
                <a:effectLst/>
                <a:latin typeface="+mn-lt"/>
                <a:ea typeface="+mn-ea"/>
                <a:cs typeface="+mn-cs"/>
              </a:rPr>
              <a:t>, for example, civil society and the media celebrated in 2016 when the parliament approved a new access to information law. In August 2016, the courts in </a:t>
            </a:r>
            <a:r>
              <a:rPr lang="en-ZA" sz="1200" b="0" i="0" u="sng" strike="noStrike" kern="1200" dirty="0">
                <a:solidFill>
                  <a:schemeClr val="tx1"/>
                </a:solidFill>
                <a:effectLst/>
                <a:latin typeface="+mn-lt"/>
                <a:ea typeface="+mn-ea"/>
                <a:cs typeface="+mn-cs"/>
                <a:hlinkClick r:id="rId7"/>
              </a:rPr>
              <a:t>Belize</a:t>
            </a:r>
            <a:r>
              <a:rPr lang="en-ZA" sz="1200" b="0" i="0" u="none" strike="noStrike" kern="1200" dirty="0">
                <a:solidFill>
                  <a:schemeClr val="tx1"/>
                </a:solidFill>
                <a:effectLst/>
                <a:latin typeface="+mn-lt"/>
                <a:ea typeface="+mn-ea"/>
                <a:cs typeface="+mn-cs"/>
              </a:rPr>
              <a:t> took a strong stand in support of equal rights for LGBTI people. In February 2017, </a:t>
            </a:r>
            <a:r>
              <a:rPr lang="en-ZA" sz="1200" b="0" i="0" u="sng" strike="noStrike" kern="1200" dirty="0">
                <a:solidFill>
                  <a:schemeClr val="tx1"/>
                </a:solidFill>
                <a:effectLst/>
                <a:latin typeface="+mn-lt"/>
                <a:ea typeface="+mn-ea"/>
                <a:cs typeface="+mn-cs"/>
                <a:hlinkClick r:id="rId8"/>
              </a:rPr>
              <a:t>Uzbekistan</a:t>
            </a:r>
            <a:r>
              <a:rPr lang="en-ZA" sz="1200" b="0" i="0" u="none" strike="noStrike" kern="1200" dirty="0">
                <a:solidFill>
                  <a:schemeClr val="tx1"/>
                </a:solidFill>
                <a:effectLst/>
                <a:latin typeface="+mn-lt"/>
                <a:ea typeface="+mn-ea"/>
                <a:cs typeface="+mn-cs"/>
              </a:rPr>
              <a:t> journalist  Muhammad </a:t>
            </a:r>
            <a:r>
              <a:rPr lang="en-ZA" sz="1200" b="0" i="0" u="none" strike="noStrike" kern="1200" dirty="0" err="1">
                <a:solidFill>
                  <a:schemeClr val="tx1"/>
                </a:solidFill>
                <a:effectLst/>
                <a:latin typeface="+mn-lt"/>
                <a:ea typeface="+mn-ea"/>
                <a:cs typeface="+mn-cs"/>
              </a:rPr>
              <a:t>Bekjanov</a:t>
            </a:r>
            <a:r>
              <a:rPr lang="en-ZA" sz="1200" b="0" i="0" u="none" strike="noStrike" kern="1200" dirty="0">
                <a:solidFill>
                  <a:schemeClr val="tx1"/>
                </a:solidFill>
                <a:effectLst/>
                <a:latin typeface="+mn-lt"/>
                <a:ea typeface="+mn-ea"/>
                <a:cs typeface="+mn-cs"/>
              </a:rPr>
              <a:t> was released from prison after spending 18 years in confinement. Also in early 2017, with the removal of the country’s longstanding ruler </a:t>
            </a:r>
            <a:r>
              <a:rPr lang="en-ZA" sz="1200" b="0" i="0" u="none" strike="noStrike" kern="1200" dirty="0" err="1">
                <a:solidFill>
                  <a:schemeClr val="tx1"/>
                </a:solidFill>
                <a:effectLst/>
                <a:latin typeface="+mn-lt"/>
                <a:ea typeface="+mn-ea"/>
                <a:cs typeface="+mn-cs"/>
              </a:rPr>
              <a:t>Yahya</a:t>
            </a:r>
            <a:r>
              <a:rPr lang="en-ZA" sz="1200" b="0" i="0" u="none" strike="noStrike" kern="1200" dirty="0">
                <a:solidFill>
                  <a:schemeClr val="tx1"/>
                </a:solidFill>
                <a:effectLst/>
                <a:latin typeface="+mn-lt"/>
                <a:ea typeface="+mn-ea"/>
                <a:cs typeface="+mn-cs"/>
              </a:rPr>
              <a:t> </a:t>
            </a:r>
            <a:r>
              <a:rPr lang="en-ZA" sz="1200" b="0" i="0" u="none" strike="noStrike" kern="1200" dirty="0" err="1">
                <a:solidFill>
                  <a:schemeClr val="tx1"/>
                </a:solidFill>
                <a:effectLst/>
                <a:latin typeface="+mn-lt"/>
                <a:ea typeface="+mn-ea"/>
                <a:cs typeface="+mn-cs"/>
              </a:rPr>
              <a:t>Jammeh</a:t>
            </a:r>
            <a:r>
              <a:rPr lang="en-ZA" sz="1200" b="0" i="0" u="none" strike="noStrike" kern="1200" dirty="0">
                <a:solidFill>
                  <a:schemeClr val="tx1"/>
                </a:solidFill>
                <a:effectLst/>
                <a:latin typeface="+mn-lt"/>
                <a:ea typeface="+mn-ea"/>
                <a:cs typeface="+mn-cs"/>
              </a:rPr>
              <a:t>, conditions for civil society were expected to improve in </a:t>
            </a:r>
            <a:r>
              <a:rPr lang="en-ZA" sz="1200" b="0" i="0" u="sng" strike="noStrike" kern="1200" dirty="0">
                <a:solidFill>
                  <a:schemeClr val="tx1"/>
                </a:solidFill>
                <a:effectLst/>
                <a:latin typeface="+mn-lt"/>
                <a:ea typeface="+mn-ea"/>
                <a:cs typeface="+mn-cs"/>
                <a:hlinkClick r:id="rId9"/>
              </a:rPr>
              <a:t>Gambia</a:t>
            </a:r>
            <a:r>
              <a:rPr lang="en-ZA" sz="1200" b="0" i="0" u="none" strike="noStrike" kern="1200" dirty="0">
                <a:solidFill>
                  <a:schemeClr val="tx1"/>
                </a:solidFill>
                <a:effectLst/>
                <a:latin typeface="+mn-lt"/>
                <a:ea typeface="+mn-ea"/>
                <a:cs typeface="+mn-cs"/>
              </a:rPr>
              <a:t>.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We are also tracking examples of the successful exercise of the rights to the freedoms of association, peaceful assembly and expression, including the successful conduct of </a:t>
            </a:r>
            <a:r>
              <a:rPr lang="en-ZA" sz="1200" b="0" i="0" u="sng" strike="noStrike" kern="1200" dirty="0">
                <a:solidFill>
                  <a:schemeClr val="tx1"/>
                </a:solidFill>
                <a:effectLst/>
                <a:latin typeface="+mn-lt"/>
                <a:ea typeface="+mn-ea"/>
                <a:cs typeface="+mn-cs"/>
                <a:hlinkClick r:id="rId10"/>
              </a:rPr>
              <a:t>peaceful protests</a:t>
            </a:r>
            <a:r>
              <a:rPr lang="en-ZA" sz="1200" b="0" i="0" u="none" strike="noStrike" kern="1200" dirty="0">
                <a:solidFill>
                  <a:schemeClr val="tx1"/>
                </a:solidFill>
                <a:effectLst/>
                <a:latin typeface="+mn-lt"/>
                <a:ea typeface="+mn-ea"/>
                <a:cs typeface="+mn-cs"/>
              </a:rPr>
              <a:t>, for which we documented 162 reports. This reflects the reality that, in the vast majority of cases, peaceful protests are well-policed and people are able to take to the streets to make their voices heard without being disrupted or attacked. The CIVICUS Monitor will continue to track these trends in the months ahead.</a:t>
            </a:r>
            <a:endParaRPr lang="en-ZA" b="0" dirty="0">
              <a:effectLst/>
            </a:endParaRPr>
          </a:p>
          <a:p>
            <a:br>
              <a:rPr lang="en-ZA"/>
            </a:br>
            <a:endParaRPr lang="en-ZA"/>
          </a:p>
        </p:txBody>
      </p:sp>
      <p:sp>
        <p:nvSpPr>
          <p:cNvPr id="4" name="Slide Number Placeholder 3"/>
          <p:cNvSpPr>
            <a:spLocks noGrp="1"/>
          </p:cNvSpPr>
          <p:nvPr>
            <p:ph type="sldNum" sz="quarter" idx="10"/>
          </p:nvPr>
        </p:nvSpPr>
        <p:spPr/>
        <p:txBody>
          <a:bodyPr/>
          <a:lstStyle/>
          <a:p>
            <a:fld id="{A45C22C8-A9F1-410A-A1DA-2421E3E68DDD}" type="slidenum">
              <a:rPr lang="en-ZA" smtClean="0"/>
              <a:t>14</a:t>
            </a:fld>
            <a:endParaRPr lang="en-ZA"/>
          </a:p>
        </p:txBody>
      </p:sp>
    </p:spTree>
    <p:extLst>
      <p:ext uri="{BB962C8B-B14F-4D97-AF65-F5344CB8AC3E}">
        <p14:creationId xmlns:p14="http://schemas.microsoft.com/office/powerpoint/2010/main" val="3309772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45C22C8-A9F1-410A-A1DA-2421E3E68DDD}" type="slidenum">
              <a:rPr lang="en-ZA" smtClean="0"/>
              <a:t>15</a:t>
            </a:fld>
            <a:endParaRPr lang="en-ZA"/>
          </a:p>
        </p:txBody>
      </p:sp>
    </p:spTree>
    <p:extLst>
      <p:ext uri="{BB962C8B-B14F-4D97-AF65-F5344CB8AC3E}">
        <p14:creationId xmlns:p14="http://schemas.microsoft.com/office/powerpoint/2010/main" val="1611469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3</a:t>
            </a:fld>
            <a:endParaRPr lang="en-ZA"/>
          </a:p>
        </p:txBody>
      </p:sp>
    </p:spTree>
    <p:extLst>
      <p:ext uri="{BB962C8B-B14F-4D97-AF65-F5344CB8AC3E}">
        <p14:creationId xmlns:p14="http://schemas.microsoft.com/office/powerpoint/2010/main" val="440032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dirty="0">
                <a:solidFill>
                  <a:schemeClr val="bg1"/>
                </a:solidFill>
              </a:rPr>
              <a:t>Other</a:t>
            </a:r>
            <a:r>
              <a:rPr lang="en-ZA" sz="1200" i="1" baseline="0" dirty="0">
                <a:solidFill>
                  <a:schemeClr val="bg1"/>
                </a:solidFill>
              </a:rPr>
              <a:t> population stats you can speak to:</a:t>
            </a:r>
          </a:p>
          <a:p>
            <a:r>
              <a:rPr lang="en-ZA" sz="1200" i="1" baseline="0" dirty="0">
                <a:solidFill>
                  <a:schemeClr val="bg1"/>
                </a:solidFill>
              </a:rPr>
              <a:t> - Almost six billion in the closed, repressed, obstructed categories</a:t>
            </a:r>
          </a:p>
          <a:p>
            <a:r>
              <a:rPr lang="en-ZA" sz="1200" i="1" baseline="0" dirty="0">
                <a:solidFill>
                  <a:schemeClr val="bg1"/>
                </a:solidFill>
              </a:rPr>
              <a:t> - Over 3.5 billion in the closed, repressed categories alone</a:t>
            </a:r>
            <a:endParaRPr lang="en-ZA" sz="1200" i="1" dirty="0">
              <a:solidFill>
                <a:schemeClr val="bg1"/>
              </a:solidFill>
            </a:endParaRPr>
          </a:p>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4</a:t>
            </a:fld>
            <a:endParaRPr lang="en-ZA"/>
          </a:p>
        </p:txBody>
      </p:sp>
    </p:spTree>
    <p:extLst>
      <p:ext uri="{BB962C8B-B14F-4D97-AF65-F5344CB8AC3E}">
        <p14:creationId xmlns:p14="http://schemas.microsoft.com/office/powerpoint/2010/main" val="3602244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dirty="0">
                <a:solidFill>
                  <a:schemeClr val="bg1"/>
                </a:solidFill>
              </a:rPr>
              <a:t>Other stats:</a:t>
            </a:r>
          </a:p>
          <a:p>
            <a:r>
              <a:rPr lang="en-ZA" sz="1200" i="1" dirty="0">
                <a:solidFill>
                  <a:schemeClr val="bg1"/>
                </a:solidFill>
              </a:rPr>
              <a:t>-Just 26 countries out of 195 have open civic space</a:t>
            </a:r>
          </a:p>
          <a:p>
            <a:r>
              <a:rPr lang="en-ZA" sz="1200" i="1" dirty="0">
                <a:solidFill>
                  <a:schemeClr val="bg1"/>
                </a:solidFill>
              </a:rPr>
              <a:t>-Narrowed is the largest</a:t>
            </a:r>
            <a:r>
              <a:rPr lang="en-ZA" sz="1200" i="1" baseline="0" dirty="0">
                <a:solidFill>
                  <a:schemeClr val="bg1"/>
                </a:solidFill>
              </a:rPr>
              <a:t> category with 63 countries</a:t>
            </a:r>
            <a:endParaRPr lang="en-ZA" sz="1200" i="1" dirty="0">
              <a:solidFill>
                <a:schemeClr val="bg1"/>
              </a:solidFill>
            </a:endParaRPr>
          </a:p>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5</a:t>
            </a:fld>
            <a:endParaRPr lang="en-ZA"/>
          </a:p>
        </p:txBody>
      </p:sp>
    </p:spTree>
    <p:extLst>
      <p:ext uri="{BB962C8B-B14F-4D97-AF65-F5344CB8AC3E}">
        <p14:creationId xmlns:p14="http://schemas.microsoft.com/office/powerpoint/2010/main" val="2234852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dirty="0">
                <a:solidFill>
                  <a:schemeClr val="bg1"/>
                </a:solidFill>
              </a:rPr>
              <a:t>Other regional findings:</a:t>
            </a:r>
          </a:p>
          <a:p>
            <a:r>
              <a:rPr lang="en-ZA" sz="1200" i="1" dirty="0">
                <a:solidFill>
                  <a:schemeClr val="bg1"/>
                </a:solidFill>
              </a:rPr>
              <a:t>-Europe home to the vast majority of open countries</a:t>
            </a:r>
          </a:p>
          <a:p>
            <a:r>
              <a:rPr lang="en-ZA" sz="1200" i="1" dirty="0">
                <a:solidFill>
                  <a:schemeClr val="bg1"/>
                </a:solidFill>
              </a:rPr>
              <a:t>-Repressed countries present in</a:t>
            </a:r>
            <a:r>
              <a:rPr lang="en-ZA" sz="1200" i="1" baseline="0" dirty="0">
                <a:solidFill>
                  <a:schemeClr val="bg1"/>
                </a:solidFill>
              </a:rPr>
              <a:t> all regions, except Oceania</a:t>
            </a:r>
            <a:endParaRPr lang="en-ZA" sz="1200" i="1" dirty="0">
              <a:solidFill>
                <a:schemeClr val="bg1"/>
              </a:solidFill>
            </a:endParaRPr>
          </a:p>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6</a:t>
            </a:fld>
            <a:endParaRPr lang="en-ZA"/>
          </a:p>
        </p:txBody>
      </p:sp>
    </p:spTree>
    <p:extLst>
      <p:ext uri="{BB962C8B-B14F-4D97-AF65-F5344CB8AC3E}">
        <p14:creationId xmlns:p14="http://schemas.microsoft.com/office/powerpoint/2010/main" val="3053315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dirty="0">
                <a:solidFill>
                  <a:schemeClr val="bg1"/>
                </a:solidFill>
              </a:rPr>
              <a:t>Our sources for this information are as follows:</a:t>
            </a:r>
          </a:p>
          <a:p>
            <a:endParaRPr lang="en-ZA" sz="1200" i="1" dirty="0">
              <a:solidFill>
                <a:schemeClr val="bg1"/>
              </a:solidFill>
            </a:endParaRPr>
          </a:p>
          <a:p>
            <a:r>
              <a:rPr lang="en-ZA" sz="1200" i="1" dirty="0">
                <a:solidFill>
                  <a:schemeClr val="bg1"/>
                </a:solidFill>
              </a:rPr>
              <a:t>INEQUALITY: World Income Inequality</a:t>
            </a:r>
            <a:r>
              <a:rPr lang="en-ZA" sz="1200" i="1" baseline="0" dirty="0">
                <a:solidFill>
                  <a:schemeClr val="bg1"/>
                </a:solidFill>
              </a:rPr>
              <a:t> Database – WIID 3.4 https://www.wider.unu.edu/database/world-income-inequality-database-wiid34</a:t>
            </a:r>
          </a:p>
          <a:p>
            <a:r>
              <a:rPr lang="en-ZA" sz="1200" i="1" baseline="0" dirty="0">
                <a:solidFill>
                  <a:schemeClr val="bg1"/>
                </a:solidFill>
              </a:rPr>
              <a:t>Human Development – Human Development Index (HDI) scores http://hdr.undp.org/en/content/human-development-index-hdi</a:t>
            </a:r>
          </a:p>
          <a:p>
            <a:r>
              <a:rPr lang="en-ZA" sz="1200" i="1" baseline="0" dirty="0">
                <a:solidFill>
                  <a:schemeClr val="bg1"/>
                </a:solidFill>
              </a:rPr>
              <a:t>Democracy – Electoral Democracy Index by V-Dem https://www.v-dem.net/en/</a:t>
            </a:r>
          </a:p>
          <a:p>
            <a:endParaRPr lang="en-ZA" sz="1200" i="1" baseline="0" dirty="0">
              <a:solidFill>
                <a:schemeClr val="bg1"/>
              </a:solidFill>
            </a:endParaRPr>
          </a:p>
          <a:p>
            <a:r>
              <a:rPr lang="en-ZA" sz="1200" i="1" baseline="0" dirty="0">
                <a:solidFill>
                  <a:schemeClr val="bg1"/>
                </a:solidFill>
              </a:rPr>
              <a:t>Raw Data available here: https://docs.google.com/spreadsheets/d/1t_5aHtmC3il3o6Ih55JhDfg5JgtpZfiZI_Pw0xG31dk/edit?usp=sharing</a:t>
            </a:r>
            <a:endParaRPr lang="en-ZA" sz="1200" i="1" dirty="0">
              <a:solidFill>
                <a:schemeClr val="bg1"/>
              </a:solidFill>
            </a:endParaRPr>
          </a:p>
          <a:p>
            <a:pPr marL="0" indent="0">
              <a:buNone/>
            </a:pP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7</a:t>
            </a:fld>
            <a:endParaRPr lang="en-ZA"/>
          </a:p>
        </p:txBody>
      </p:sp>
    </p:spTree>
    <p:extLst>
      <p:ext uri="{BB962C8B-B14F-4D97-AF65-F5344CB8AC3E}">
        <p14:creationId xmlns:p14="http://schemas.microsoft.com/office/powerpoint/2010/main" val="2661635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The number one tactic identified by the Monitor  is the arbitrary or unlawful detention of human rights defenders by states. Between June 2016 and March 2017, 160 reports related to the detention of activists were published on the CIVICUS Monitor. </a:t>
            </a:r>
            <a:endParaRPr lang="en-ZA" b="0" dirty="0">
              <a:effectLst/>
            </a:endParaRPr>
          </a:p>
          <a:p>
            <a:pPr rtl="0"/>
            <a:br>
              <a:rPr lang="en-ZA" b="0" dirty="0">
                <a:effectLst/>
              </a:rPr>
            </a:br>
            <a:r>
              <a:rPr lang="en-ZA" sz="1200" b="0" i="0" u="none" strike="noStrike" kern="1200" dirty="0">
                <a:solidFill>
                  <a:schemeClr val="tx1"/>
                </a:solidFill>
                <a:effectLst/>
                <a:latin typeface="+mn-lt"/>
                <a:ea typeface="+mn-ea"/>
                <a:cs typeface="+mn-cs"/>
              </a:rPr>
              <a:t>State security forces also far too often resort to using excessive force (tear gas, rubber bullets and sometimes live ammunition) during protests to curb dissent and mobilisation, with 112 cases being reported in this period. Data from the CIVICUS Monitor also shows that alarming numbers of journalists continue to be attacked, often with impunity for the state agents or non-state actors responsible - 101 such reports were received in this period.</a:t>
            </a:r>
            <a:endParaRPr lang="en-ZA" b="0" dirty="0">
              <a:effectLst/>
            </a:endParaRPr>
          </a:p>
          <a:p>
            <a:br>
              <a:rPr lang="en-ZA" dirty="0"/>
            </a:b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8</a:t>
            </a:fld>
            <a:endParaRPr lang="en-ZA"/>
          </a:p>
        </p:txBody>
      </p:sp>
    </p:spTree>
    <p:extLst>
      <p:ext uri="{BB962C8B-B14F-4D97-AF65-F5344CB8AC3E}">
        <p14:creationId xmlns:p14="http://schemas.microsoft.com/office/powerpoint/2010/main" val="1423862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Almost a third of updates received between June 2016 and March 2017 contain information about people being detained because they tried to protest, organise or speak out. CIVICUS Monitor data shows that states most commonly detain people to prevent them from dissenting or challenging state officials, policies or institutions. People are also regularly arrested because they carry out human rights advocacy or monitoring which draws attention to abuses - including targeted killings, enforced disappearances and torture - committed by state or non-state actors. The presence of political polarisation, or armed conflict, in a country also increases the risk of arrest and detention by state security forces, or attacks by armed extremist groups. Large numbers of people concerned with issues of basic economic and social needs are being arrested and detained simply as a result of exercising their fundamental civic freedoms. A handful of updates also recorded the arrest of activists working on environmental activism. </a:t>
            </a:r>
            <a:endParaRPr lang="en-ZA" b="0" dirty="0">
              <a:effectLst/>
            </a:endParaRPr>
          </a:p>
          <a:p>
            <a:br>
              <a:rPr lang="en-ZA" dirty="0"/>
            </a:b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9</a:t>
            </a:fld>
            <a:endParaRPr lang="en-ZA"/>
          </a:p>
        </p:txBody>
      </p:sp>
    </p:spTree>
    <p:extLst>
      <p:ext uri="{BB962C8B-B14F-4D97-AF65-F5344CB8AC3E}">
        <p14:creationId xmlns:p14="http://schemas.microsoft.com/office/powerpoint/2010/main" val="349603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ZA" sz="1200" b="0" i="0" u="none" strike="noStrike" kern="1200" dirty="0">
                <a:solidFill>
                  <a:schemeClr val="tx1"/>
                </a:solidFill>
                <a:effectLst/>
                <a:latin typeface="+mn-lt"/>
                <a:ea typeface="+mn-ea"/>
                <a:cs typeface="+mn-cs"/>
              </a:rPr>
              <a:t>The CIVICUS Monitor shows that police are using excessive force most often against protesters who criticise government decisions and policies or expose high level corruption within the government. Many people are also being attacked when they protest to call for the state to do better at meeting their social and economic needs, including employment, social welfare payments and access to government services. Police in several countries have also used excessive force against protesters calling for action on human rights abuses committed by state or non-state actors. The CIVICUS Monitor is also tracking a wave of teacher and student protests which is being met with excessive state force. Just over 10% of reports currently on the CIVICUS Monitor relate to the violent repression of protests in conflict - or election - related settings, while a similar number are concerned with the use of excessive force against protesters seeking to highlight the damage done by large-scale infrastructure development projects. </a:t>
            </a:r>
            <a:endParaRPr lang="en-ZA" b="0" dirty="0">
              <a:effectLst/>
            </a:endParaRPr>
          </a:p>
          <a:p>
            <a:br>
              <a:rPr lang="en-ZA" dirty="0"/>
            </a:br>
            <a:endParaRPr lang="en-ZA" sz="1200" i="1" dirty="0">
              <a:solidFill>
                <a:schemeClr val="bg1"/>
              </a:solidFill>
            </a:endParaRPr>
          </a:p>
        </p:txBody>
      </p:sp>
      <p:sp>
        <p:nvSpPr>
          <p:cNvPr id="4" name="Slide Number Placeholder 3"/>
          <p:cNvSpPr>
            <a:spLocks noGrp="1"/>
          </p:cNvSpPr>
          <p:nvPr>
            <p:ph type="sldNum" sz="quarter" idx="10"/>
          </p:nvPr>
        </p:nvSpPr>
        <p:spPr/>
        <p:txBody>
          <a:bodyPr/>
          <a:lstStyle/>
          <a:p>
            <a:fld id="{A45C22C8-A9F1-410A-A1DA-2421E3E68DDD}" type="slidenum">
              <a:rPr lang="en-ZA" smtClean="0"/>
              <a:t>10</a:t>
            </a:fld>
            <a:endParaRPr lang="en-ZA"/>
          </a:p>
        </p:txBody>
      </p:sp>
    </p:spTree>
    <p:extLst>
      <p:ext uri="{BB962C8B-B14F-4D97-AF65-F5344CB8AC3E}">
        <p14:creationId xmlns:p14="http://schemas.microsoft.com/office/powerpoint/2010/main" val="2264012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88EF0A7E-8DA4-4C6A-9A9D-C205E056C9C9}" type="datetimeFigureOut">
              <a:rPr lang="en-ZA" smtClean="0"/>
              <a:t>2017/04/07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2519407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88EF0A7E-8DA4-4C6A-9A9D-C205E056C9C9}" type="datetimeFigureOut">
              <a:rPr lang="en-ZA" smtClean="0"/>
              <a:t>2017/04/07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1835311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88EF0A7E-8DA4-4C6A-9A9D-C205E056C9C9}" type="datetimeFigureOut">
              <a:rPr lang="en-ZA" smtClean="0"/>
              <a:t>2017/04/07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354299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88EF0A7E-8DA4-4C6A-9A9D-C205E056C9C9}" type="datetimeFigureOut">
              <a:rPr lang="en-ZA" smtClean="0"/>
              <a:t>2017/04/07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96524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EF0A7E-8DA4-4C6A-9A9D-C205E056C9C9}" type="datetimeFigureOut">
              <a:rPr lang="en-ZA" smtClean="0"/>
              <a:t>2017/04/07</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747985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88EF0A7E-8DA4-4C6A-9A9D-C205E056C9C9}" type="datetimeFigureOut">
              <a:rPr lang="en-ZA" smtClean="0"/>
              <a:t>2017/04/07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138543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88EF0A7E-8DA4-4C6A-9A9D-C205E056C9C9}" type="datetimeFigureOut">
              <a:rPr lang="en-ZA" smtClean="0"/>
              <a:t>2017/04/07</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3918508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88EF0A7E-8DA4-4C6A-9A9D-C205E056C9C9}" type="datetimeFigureOut">
              <a:rPr lang="en-ZA" smtClean="0"/>
              <a:t>2017/04/07</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363944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F0A7E-8DA4-4C6A-9A9D-C205E056C9C9}" type="datetimeFigureOut">
              <a:rPr lang="en-ZA" smtClean="0"/>
              <a:t>2017/04/07</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2512122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8EF0A7E-8DA4-4C6A-9A9D-C205E056C9C9}" type="datetimeFigureOut">
              <a:rPr lang="en-ZA" smtClean="0"/>
              <a:t>2017/04/07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2302635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8EF0A7E-8DA4-4C6A-9A9D-C205E056C9C9}" type="datetimeFigureOut">
              <a:rPr lang="en-ZA" smtClean="0"/>
              <a:t>2017/04/07</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564EC3C-11B6-489D-85A4-D7BCDD97068B}" type="slidenum">
              <a:rPr lang="en-ZA" smtClean="0"/>
              <a:t>‹#›</a:t>
            </a:fld>
            <a:endParaRPr lang="en-ZA"/>
          </a:p>
        </p:txBody>
      </p:sp>
    </p:spTree>
    <p:extLst>
      <p:ext uri="{BB962C8B-B14F-4D97-AF65-F5344CB8AC3E}">
        <p14:creationId xmlns:p14="http://schemas.microsoft.com/office/powerpoint/2010/main" val="1027488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EF0A7E-8DA4-4C6A-9A9D-C205E056C9C9}" type="datetimeFigureOut">
              <a:rPr lang="en-ZA" smtClean="0"/>
              <a:t>2017/04/07</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64EC3C-11B6-489D-85A4-D7BCDD97068B}" type="slidenum">
              <a:rPr lang="en-ZA" smtClean="0"/>
              <a:t>‹#›</a:t>
            </a:fld>
            <a:endParaRPr lang="en-ZA"/>
          </a:p>
        </p:txBody>
      </p:sp>
    </p:spTree>
    <p:extLst>
      <p:ext uri="{BB962C8B-B14F-4D97-AF65-F5344CB8AC3E}">
        <p14:creationId xmlns:p14="http://schemas.microsoft.com/office/powerpoint/2010/main" val="4034631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onitor.civicus.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743" y="550140"/>
            <a:ext cx="11879333" cy="530616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4641" y="5062957"/>
            <a:ext cx="4579715" cy="1179800"/>
          </a:xfrm>
          <a:prstGeom prst="rect">
            <a:avLst/>
          </a:prstGeom>
        </p:spPr>
      </p:pic>
      <p:sp>
        <p:nvSpPr>
          <p:cNvPr id="7" name="TextBox 6"/>
          <p:cNvSpPr txBox="1"/>
          <p:nvPr/>
        </p:nvSpPr>
        <p:spPr>
          <a:xfrm>
            <a:off x="1230489" y="2541502"/>
            <a:ext cx="9358489" cy="769441"/>
          </a:xfrm>
          <a:prstGeom prst="rect">
            <a:avLst/>
          </a:prstGeom>
          <a:solidFill>
            <a:schemeClr val="bg2">
              <a:alpha val="57000"/>
            </a:schemeClr>
          </a:solidFill>
          <a:ln>
            <a:solidFill>
              <a:schemeClr val="bg1"/>
            </a:solidFill>
          </a:ln>
          <a:effectLst>
            <a:outerShdw blurRad="152400" dist="317500" dir="5400000" sx="90000" sy="-19000" rotWithShape="0">
              <a:prstClr val="black">
                <a:alpha val="15000"/>
              </a:prstClr>
            </a:outerShdw>
            <a:reflection blurRad="6350" stA="52000" endA="300" endPos="35000" dir="5400000" sy="-100000" algn="bl" rotWithShape="0"/>
            <a:softEdge rad="317500"/>
          </a:effectLst>
        </p:spPr>
        <p:txBody>
          <a:bodyPr wrap="square" rtlCol="0">
            <a:spAutoFit/>
          </a:bodyPr>
          <a:lstStyle/>
          <a:p>
            <a:pPr algn="ctr"/>
            <a:endParaRPr lang="en-ZA" sz="4400" dirty="0">
              <a:solidFill>
                <a:schemeClr val="bg1"/>
              </a:solidFill>
              <a:latin typeface="Novecento wide Normal" panose="00000505000000000000" pitchFamily="50" charset="0"/>
            </a:endParaRPr>
          </a:p>
        </p:txBody>
      </p:sp>
    </p:spTree>
    <p:extLst>
      <p:ext uri="{BB962C8B-B14F-4D97-AF65-F5344CB8AC3E}">
        <p14:creationId xmlns:p14="http://schemas.microsoft.com/office/powerpoint/2010/main" val="3418059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444" y="2864997"/>
            <a:ext cx="4738511" cy="1325563"/>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Excessive force most often used to silence criticism of government, disrupt calls for social, economic needs to be met and obstruct activism on human rights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955" y="982133"/>
            <a:ext cx="6427812" cy="4820858"/>
          </a:xfrm>
          <a:prstGeom prst="rect">
            <a:avLst/>
          </a:prstGeom>
        </p:spPr>
      </p:pic>
    </p:spTree>
    <p:extLst>
      <p:ext uri="{BB962C8B-B14F-4D97-AF65-F5344CB8AC3E}">
        <p14:creationId xmlns:p14="http://schemas.microsoft.com/office/powerpoint/2010/main" val="1755159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445" y="2864997"/>
            <a:ext cx="4591756" cy="1325563"/>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Journalists most often attacked as a result of their political reporting, reporting on protests, conflict reporting and exposing government corruption.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979" y="1001537"/>
            <a:ext cx="6736644" cy="5052482"/>
          </a:xfrm>
          <a:prstGeom prst="rect">
            <a:avLst/>
          </a:prstGeom>
        </p:spPr>
      </p:pic>
    </p:spTree>
    <p:extLst>
      <p:ext uri="{BB962C8B-B14F-4D97-AF65-F5344CB8AC3E}">
        <p14:creationId xmlns:p14="http://schemas.microsoft.com/office/powerpoint/2010/main" val="2444426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444" y="2864997"/>
            <a:ext cx="4738511" cy="1325563"/>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Perpetrators are both state agents and non-state actors, with many unknown; few reports of perpetrators brought to justice.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2134" y="1151468"/>
            <a:ext cx="6381984" cy="4786488"/>
          </a:xfrm>
          <a:prstGeom prst="rect">
            <a:avLst/>
          </a:prstGeom>
        </p:spPr>
      </p:pic>
    </p:spTree>
    <p:extLst>
      <p:ext uri="{BB962C8B-B14F-4D97-AF65-F5344CB8AC3E}">
        <p14:creationId xmlns:p14="http://schemas.microsoft.com/office/powerpoint/2010/main" val="2988180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solidFill>
                  <a:schemeClr val="accent2"/>
                </a:solidFill>
                <a:latin typeface="Arial" panose="020B0604020202020204" pitchFamily="34" charset="0"/>
                <a:cs typeface="Arial" panose="020B0604020202020204" pitchFamily="34" charset="0"/>
              </a:rPr>
              <a:t>Countries of concern</a:t>
            </a:r>
          </a:p>
        </p:txBody>
      </p:sp>
      <p:pic>
        <p:nvPicPr>
          <p:cNvPr id="3074" name="Picture 2" descr="Watchlist im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055" y="1971675"/>
            <a:ext cx="8621889" cy="3781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295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solidFill>
                  <a:schemeClr val="accent2"/>
                </a:solidFill>
                <a:latin typeface="Arial" panose="020B0604020202020204" pitchFamily="34" charset="0"/>
                <a:cs typeface="Arial" panose="020B0604020202020204" pitchFamily="34" charset="0"/>
              </a:rPr>
              <a:t>Bright spots:</a:t>
            </a:r>
          </a:p>
        </p:txBody>
      </p:sp>
      <p:sp>
        <p:nvSpPr>
          <p:cNvPr id="3" name="Content Placeholder 2"/>
          <p:cNvSpPr>
            <a:spLocks noGrp="1"/>
          </p:cNvSpPr>
          <p:nvPr>
            <p:ph idx="1"/>
          </p:nvPr>
        </p:nvSpPr>
        <p:spPr>
          <a:xfrm>
            <a:off x="838200" y="1825625"/>
            <a:ext cx="6127044" cy="4351338"/>
          </a:xfrm>
        </p:spPr>
        <p:txBody>
          <a:bodyPr>
            <a:normAutofit fontScale="92500" lnSpcReduction="10000"/>
          </a:bodyPr>
          <a:lstStyle/>
          <a:p>
            <a:r>
              <a:rPr lang="en-ZA" sz="4000" i="1" dirty="0">
                <a:solidFill>
                  <a:schemeClr val="bg1"/>
                </a:solidFill>
              </a:rPr>
              <a:t>Enabling laws passed in a handful of states</a:t>
            </a:r>
          </a:p>
          <a:p>
            <a:r>
              <a:rPr lang="en-ZA" sz="4000" i="1" dirty="0">
                <a:solidFill>
                  <a:schemeClr val="bg1"/>
                </a:solidFill>
              </a:rPr>
              <a:t>Activists released in some countries</a:t>
            </a:r>
          </a:p>
          <a:p>
            <a:r>
              <a:rPr lang="en-ZA" sz="4000" i="1" dirty="0">
                <a:solidFill>
                  <a:schemeClr val="bg1"/>
                </a:solidFill>
              </a:rPr>
              <a:t>Courts have passed progressive judgments</a:t>
            </a:r>
          </a:p>
          <a:p>
            <a:r>
              <a:rPr lang="en-ZA" sz="4000" i="1" dirty="0">
                <a:solidFill>
                  <a:schemeClr val="bg1"/>
                </a:solidFill>
              </a:rPr>
              <a:t>Majority of protests remain peaceful</a:t>
            </a: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5244" y="1825625"/>
            <a:ext cx="4844725" cy="3947554"/>
          </a:xfrm>
          <a:prstGeom prst="rect">
            <a:avLst/>
          </a:prstGeom>
        </p:spPr>
      </p:pic>
    </p:spTree>
    <p:extLst>
      <p:ext uri="{BB962C8B-B14F-4D97-AF65-F5344CB8AC3E}">
        <p14:creationId xmlns:p14="http://schemas.microsoft.com/office/powerpoint/2010/main" val="179974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583311" cy="1325563"/>
          </a:xfrm>
        </p:spPr>
        <p:txBody>
          <a:bodyPr/>
          <a:lstStyle/>
          <a:p>
            <a:r>
              <a:rPr lang="en-ZA" b="1" dirty="0">
                <a:solidFill>
                  <a:schemeClr val="accent2"/>
                </a:solidFill>
                <a:latin typeface="Arial" panose="020B0604020202020204" pitchFamily="34" charset="0"/>
                <a:cs typeface="Arial" panose="020B0604020202020204" pitchFamily="34" charset="0"/>
              </a:rPr>
              <a:t>Future plans</a:t>
            </a:r>
          </a:p>
        </p:txBody>
      </p:sp>
      <p:sp>
        <p:nvSpPr>
          <p:cNvPr id="3" name="Content Placeholder 2"/>
          <p:cNvSpPr>
            <a:spLocks noGrp="1"/>
          </p:cNvSpPr>
          <p:nvPr>
            <p:ph idx="1"/>
          </p:nvPr>
        </p:nvSpPr>
        <p:spPr>
          <a:xfrm>
            <a:off x="745066" y="1599847"/>
            <a:ext cx="10656711" cy="4913842"/>
          </a:xfrm>
        </p:spPr>
        <p:txBody>
          <a:bodyPr>
            <a:normAutofit/>
          </a:bodyPr>
          <a:lstStyle/>
          <a:p>
            <a:r>
              <a:rPr lang="en-ZA" sz="4000" i="1" dirty="0">
                <a:solidFill>
                  <a:schemeClr val="bg1"/>
                </a:solidFill>
              </a:rPr>
              <a:t>Providing interactive access to data behind ratings – end 2017</a:t>
            </a:r>
          </a:p>
          <a:p>
            <a:r>
              <a:rPr lang="en-ZA" sz="4000" b="1" i="1" dirty="0">
                <a:solidFill>
                  <a:schemeClr val="bg1"/>
                </a:solidFill>
              </a:rPr>
              <a:t>Building research collaboration and community of users</a:t>
            </a:r>
          </a:p>
          <a:p>
            <a:r>
              <a:rPr lang="en-ZA" sz="4000" i="1" dirty="0">
                <a:solidFill>
                  <a:schemeClr val="bg1"/>
                </a:solidFill>
              </a:rPr>
              <a:t>Connection to international advocacy campaigns and processes related to civic space (SDGs, OGP, Busan)</a:t>
            </a:r>
          </a:p>
        </p:txBody>
      </p:sp>
    </p:spTree>
    <p:extLst>
      <p:ext uri="{BB962C8B-B14F-4D97-AF65-F5344CB8AC3E}">
        <p14:creationId xmlns:p14="http://schemas.microsoft.com/office/powerpoint/2010/main" val="158730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2257" y="878309"/>
            <a:ext cx="10515600" cy="1325563"/>
          </a:xfrm>
        </p:spPr>
        <p:txBody>
          <a:bodyPr/>
          <a:lstStyle/>
          <a:p>
            <a:pPr algn="ctr"/>
            <a:r>
              <a:rPr lang="en-ZA" b="1" dirty="0">
                <a:solidFill>
                  <a:schemeClr val="accent2"/>
                </a:solidFill>
                <a:latin typeface="Arial" panose="020B0604020202020204" pitchFamily="34" charset="0"/>
                <a:cs typeface="Arial" panose="020B0604020202020204" pitchFamily="34" charset="0"/>
              </a:rPr>
              <a:t>Thank you</a:t>
            </a:r>
          </a:p>
        </p:txBody>
      </p:sp>
      <p:sp>
        <p:nvSpPr>
          <p:cNvPr id="3" name="Content Placeholder 2"/>
          <p:cNvSpPr>
            <a:spLocks noGrp="1"/>
          </p:cNvSpPr>
          <p:nvPr>
            <p:ph idx="1"/>
          </p:nvPr>
        </p:nvSpPr>
        <p:spPr>
          <a:xfrm>
            <a:off x="3805334" y="2441446"/>
            <a:ext cx="4526902" cy="2111893"/>
          </a:xfrm>
        </p:spPr>
        <p:txBody>
          <a:bodyPr>
            <a:normAutofit/>
          </a:bodyPr>
          <a:lstStyle/>
          <a:p>
            <a:pPr marL="0" indent="0" algn="ctr">
              <a:buNone/>
            </a:pPr>
            <a:r>
              <a:rPr lang="en-ZA" sz="4000" i="1" dirty="0">
                <a:solidFill>
                  <a:schemeClr val="bg1"/>
                </a:solidFill>
              </a:rPr>
              <a:t>Your questions, comments and ideas?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52588" y="4360569"/>
            <a:ext cx="4553077" cy="1172938"/>
          </a:xfrm>
          <a:prstGeom prst="rect">
            <a:avLst/>
          </a:prstGeom>
        </p:spPr>
      </p:pic>
      <p:sp>
        <p:nvSpPr>
          <p:cNvPr id="5" name="TextBox 4"/>
          <p:cNvSpPr txBox="1"/>
          <p:nvPr/>
        </p:nvSpPr>
        <p:spPr>
          <a:xfrm>
            <a:off x="3949959" y="5915608"/>
            <a:ext cx="3900195" cy="369332"/>
          </a:xfrm>
          <a:prstGeom prst="rect">
            <a:avLst/>
          </a:prstGeom>
          <a:noFill/>
        </p:spPr>
        <p:txBody>
          <a:bodyPr wrap="square" rtlCol="0">
            <a:spAutoFit/>
          </a:bodyPr>
          <a:lstStyle/>
          <a:p>
            <a:pPr algn="ctr"/>
            <a:r>
              <a:rPr lang="en-ZA" dirty="0">
                <a:solidFill>
                  <a:schemeClr val="bg1"/>
                </a:solidFill>
              </a:rPr>
              <a:t>monitor.civicus.org</a:t>
            </a:r>
          </a:p>
        </p:txBody>
      </p:sp>
    </p:spTree>
    <p:extLst>
      <p:ext uri="{BB962C8B-B14F-4D97-AF65-F5344CB8AC3E}">
        <p14:creationId xmlns:p14="http://schemas.microsoft.com/office/powerpoint/2010/main" val="3824711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5617" y="635498"/>
            <a:ext cx="10726271" cy="1067796"/>
          </a:xfrm>
        </p:spPr>
        <p:txBody>
          <a:bodyPr/>
          <a:lstStyle/>
          <a:p>
            <a:r>
              <a:rPr lang="en-ZA" b="1" dirty="0">
                <a:solidFill>
                  <a:schemeClr val="accent2"/>
                </a:solidFill>
                <a:latin typeface="Arial" panose="020B0604020202020204" pitchFamily="34" charset="0"/>
                <a:cs typeface="Arial" panose="020B0604020202020204" pitchFamily="34" charset="0"/>
              </a:rPr>
              <a:t>What is the CIVICUS Monitor?</a:t>
            </a:r>
          </a:p>
        </p:txBody>
      </p:sp>
      <p:sp>
        <p:nvSpPr>
          <p:cNvPr id="3" name="TextBox 2"/>
          <p:cNvSpPr txBox="1"/>
          <p:nvPr/>
        </p:nvSpPr>
        <p:spPr>
          <a:xfrm>
            <a:off x="555812" y="2151530"/>
            <a:ext cx="11205882" cy="3785652"/>
          </a:xfrm>
          <a:prstGeom prst="rect">
            <a:avLst/>
          </a:prstGeom>
          <a:noFill/>
        </p:spPr>
        <p:txBody>
          <a:bodyPr wrap="square" rtlCol="0">
            <a:spAutoFit/>
          </a:bodyPr>
          <a:lstStyle/>
          <a:p>
            <a:pPr marL="571500" indent="-571500">
              <a:buFont typeface="Arial" panose="020B0604020202020204" pitchFamily="34" charset="0"/>
              <a:buChar char="•"/>
            </a:pPr>
            <a:r>
              <a:rPr lang="en-ZA" sz="4000" i="1" dirty="0">
                <a:solidFill>
                  <a:schemeClr val="bg1"/>
                </a:solidFill>
              </a:rPr>
              <a:t>Online platform: </a:t>
            </a:r>
            <a:r>
              <a:rPr lang="en-ZA" sz="4000" i="1" dirty="0">
                <a:solidFill>
                  <a:schemeClr val="bg1"/>
                </a:solidFill>
                <a:hlinkClick r:id="rId3"/>
              </a:rPr>
              <a:t>https://monitor.civicus.org</a:t>
            </a:r>
            <a:r>
              <a:rPr lang="en-ZA" sz="4000" i="1" dirty="0">
                <a:solidFill>
                  <a:schemeClr val="bg1"/>
                </a:solidFill>
              </a:rPr>
              <a:t> </a:t>
            </a:r>
          </a:p>
          <a:p>
            <a:pPr marL="571500" indent="-571500">
              <a:buFont typeface="Arial" panose="020B0604020202020204" pitchFamily="34" charset="0"/>
              <a:buChar char="•"/>
            </a:pPr>
            <a:r>
              <a:rPr lang="en-ZA" sz="4000" i="1" dirty="0">
                <a:solidFill>
                  <a:schemeClr val="bg1"/>
                </a:solidFill>
              </a:rPr>
              <a:t>Global attempt to </a:t>
            </a:r>
            <a:r>
              <a:rPr lang="en-ZA" sz="4000" b="1" i="1" dirty="0">
                <a:solidFill>
                  <a:schemeClr val="bg1"/>
                </a:solidFill>
              </a:rPr>
              <a:t>quantify</a:t>
            </a:r>
            <a:r>
              <a:rPr lang="en-ZA" sz="4000" i="1" dirty="0">
                <a:solidFill>
                  <a:schemeClr val="bg1"/>
                </a:solidFill>
              </a:rPr>
              <a:t>, </a:t>
            </a:r>
            <a:r>
              <a:rPr lang="en-ZA" sz="4000" b="1" i="1" dirty="0">
                <a:solidFill>
                  <a:schemeClr val="bg1"/>
                </a:solidFill>
              </a:rPr>
              <a:t>describe</a:t>
            </a:r>
            <a:r>
              <a:rPr lang="en-ZA" sz="4000" i="1" dirty="0">
                <a:solidFill>
                  <a:schemeClr val="bg1"/>
                </a:solidFill>
              </a:rPr>
              <a:t> and </a:t>
            </a:r>
            <a:r>
              <a:rPr lang="en-ZA" sz="4000" b="1" i="1" dirty="0">
                <a:solidFill>
                  <a:schemeClr val="bg1"/>
                </a:solidFill>
              </a:rPr>
              <a:t>monitor</a:t>
            </a:r>
            <a:r>
              <a:rPr lang="en-ZA" sz="4000" i="1" dirty="0">
                <a:solidFill>
                  <a:schemeClr val="bg1"/>
                </a:solidFill>
              </a:rPr>
              <a:t> the current reality of civic space</a:t>
            </a:r>
          </a:p>
          <a:p>
            <a:pPr marL="571500" indent="-571500">
              <a:buFont typeface="Arial" panose="020B0604020202020204" pitchFamily="34" charset="0"/>
              <a:buChar char="•"/>
            </a:pPr>
            <a:r>
              <a:rPr lang="en-ZA" sz="4000" i="1" dirty="0">
                <a:solidFill>
                  <a:schemeClr val="bg1"/>
                </a:solidFill>
              </a:rPr>
              <a:t>Built by and for civil society</a:t>
            </a:r>
          </a:p>
          <a:p>
            <a:pPr marL="571500" indent="-571500">
              <a:buFont typeface="Arial" panose="020B0604020202020204" pitchFamily="34" charset="0"/>
              <a:buChar char="•"/>
            </a:pPr>
            <a:r>
              <a:rPr lang="en-ZA" sz="4000" i="1" dirty="0">
                <a:solidFill>
                  <a:schemeClr val="bg1"/>
                </a:solidFill>
              </a:rPr>
              <a:t>Provides an evidence base for civil society advocacy on closing civic space</a:t>
            </a:r>
          </a:p>
        </p:txBody>
      </p:sp>
    </p:spTree>
    <p:extLst>
      <p:ext uri="{BB962C8B-B14F-4D97-AF65-F5344CB8AC3E}">
        <p14:creationId xmlns:p14="http://schemas.microsoft.com/office/powerpoint/2010/main" val="27605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5617" y="311781"/>
            <a:ext cx="10726271" cy="1067796"/>
          </a:xfrm>
        </p:spPr>
        <p:txBody>
          <a:bodyPr/>
          <a:lstStyle/>
          <a:p>
            <a:r>
              <a:rPr lang="en-ZA" b="1" dirty="0">
                <a:solidFill>
                  <a:schemeClr val="accent2"/>
                </a:solidFill>
                <a:latin typeface="Arial" panose="020B0604020202020204" pitchFamily="34" charset="0"/>
                <a:cs typeface="Arial" panose="020B0604020202020204" pitchFamily="34" charset="0"/>
              </a:rPr>
              <a:t>What the CIVICUS Monitor offers:</a:t>
            </a:r>
          </a:p>
        </p:txBody>
      </p:sp>
      <p:sp>
        <p:nvSpPr>
          <p:cNvPr id="3" name="TextBox 2"/>
          <p:cNvSpPr txBox="1"/>
          <p:nvPr/>
        </p:nvSpPr>
        <p:spPr>
          <a:xfrm>
            <a:off x="316006" y="1379577"/>
            <a:ext cx="11205882" cy="3539430"/>
          </a:xfrm>
          <a:prstGeom prst="rect">
            <a:avLst/>
          </a:prstGeom>
          <a:noFill/>
        </p:spPr>
        <p:txBody>
          <a:bodyPr wrap="square" rtlCol="0">
            <a:spAutoFit/>
          </a:bodyPr>
          <a:lstStyle/>
          <a:p>
            <a:pPr marL="571500" indent="-571500">
              <a:buFont typeface="Arial" panose="020B0604020202020204" pitchFamily="34" charset="0"/>
              <a:buChar char="•"/>
            </a:pPr>
            <a:r>
              <a:rPr lang="en-ZA" sz="3200" i="1" dirty="0">
                <a:solidFill>
                  <a:schemeClr val="bg1"/>
                </a:solidFill>
              </a:rPr>
              <a:t>Verified civic space ratings that change in response to events:</a:t>
            </a:r>
          </a:p>
          <a:p>
            <a:endParaRPr lang="en-ZA" sz="3200" i="1" dirty="0">
              <a:solidFill>
                <a:schemeClr val="bg1"/>
              </a:solidFill>
            </a:endParaRPr>
          </a:p>
          <a:p>
            <a:pPr marL="457200" indent="-457200">
              <a:buFont typeface="Arial" panose="020B0604020202020204" pitchFamily="34" charset="0"/>
              <a:buChar char="•"/>
            </a:pPr>
            <a:r>
              <a:rPr lang="en-ZA" sz="3200" i="1" dirty="0">
                <a:solidFill>
                  <a:schemeClr val="bg1"/>
                </a:solidFill>
              </a:rPr>
              <a:t>CLOSED | REPRESSED | OBSTRUCTED | NARROWED | OPEN</a:t>
            </a:r>
          </a:p>
          <a:p>
            <a:pPr marL="571500" indent="-571500">
              <a:buFont typeface="Arial" panose="020B0604020202020204" pitchFamily="34" charset="0"/>
              <a:buChar char="•"/>
            </a:pPr>
            <a:endParaRPr lang="en-ZA" sz="3200" i="1" dirty="0">
              <a:solidFill>
                <a:schemeClr val="bg1"/>
              </a:solidFill>
            </a:endParaRPr>
          </a:p>
          <a:p>
            <a:pPr marL="571500" indent="-571500">
              <a:buFont typeface="Arial" panose="020B0604020202020204" pitchFamily="34" charset="0"/>
              <a:buChar char="•"/>
            </a:pPr>
            <a:r>
              <a:rPr lang="en-ZA" sz="3200" i="1" dirty="0">
                <a:solidFill>
                  <a:schemeClr val="bg1"/>
                </a:solidFill>
              </a:rPr>
              <a:t>New country updates each weekday</a:t>
            </a:r>
          </a:p>
          <a:p>
            <a:pPr marL="571500" indent="-571500">
              <a:buFont typeface="Arial" panose="020B0604020202020204" pitchFamily="34" charset="0"/>
              <a:buChar char="•"/>
            </a:pPr>
            <a:r>
              <a:rPr lang="en-ZA" sz="3200" i="1" dirty="0">
                <a:solidFill>
                  <a:schemeClr val="bg1"/>
                </a:solidFill>
              </a:rPr>
              <a:t>Searchable catalogue of violations</a:t>
            </a:r>
          </a:p>
          <a:p>
            <a:pPr marL="571500" indent="-571500">
              <a:buFont typeface="Arial" panose="020B0604020202020204" pitchFamily="34" charset="0"/>
              <a:buChar char="•"/>
            </a:pPr>
            <a:r>
              <a:rPr lang="en-ZA" sz="3200" i="1" dirty="0">
                <a:solidFill>
                  <a:schemeClr val="bg1"/>
                </a:solidFill>
              </a:rPr>
              <a:t>Responsive methodology based on several sources</a:t>
            </a:r>
          </a:p>
        </p:txBody>
      </p:sp>
    </p:spTree>
    <p:extLst>
      <p:ext uri="{BB962C8B-B14F-4D97-AF65-F5344CB8AC3E}">
        <p14:creationId xmlns:p14="http://schemas.microsoft.com/office/powerpoint/2010/main" val="78705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083733"/>
            <a:ext cx="3937000" cy="4613275"/>
          </a:xfrm>
        </p:spPr>
        <p:txBody>
          <a:bodyPr/>
          <a:lstStyle/>
          <a:p>
            <a:r>
              <a:rPr lang="en-ZA" b="1" dirty="0">
                <a:solidFill>
                  <a:schemeClr val="accent2"/>
                </a:solidFill>
                <a:latin typeface="Arial" panose="020B0604020202020204" pitchFamily="34" charset="0"/>
                <a:cs typeface="Arial" panose="020B0604020202020204" pitchFamily="34" charset="0"/>
              </a:rPr>
              <a:t>Just 3% of people live in countries with open civic space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8658" y="1213030"/>
            <a:ext cx="6585885" cy="4939413"/>
          </a:xfrm>
          <a:prstGeom prst="rect">
            <a:avLst/>
          </a:prstGeom>
        </p:spPr>
      </p:pic>
    </p:spTree>
    <p:extLst>
      <p:ext uri="{BB962C8B-B14F-4D97-AF65-F5344CB8AC3E}">
        <p14:creationId xmlns:p14="http://schemas.microsoft.com/office/powerpoint/2010/main" val="2917010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0778" y="1076325"/>
            <a:ext cx="3937000" cy="4613275"/>
          </a:xfrm>
        </p:spPr>
        <p:txBody>
          <a:bodyPr/>
          <a:lstStyle/>
          <a:p>
            <a:r>
              <a:rPr lang="en-ZA" b="1" dirty="0">
                <a:solidFill>
                  <a:schemeClr val="accent2"/>
                </a:solidFill>
                <a:latin typeface="Arial" panose="020B0604020202020204" pitchFamily="34" charset="0"/>
                <a:cs typeface="Arial" panose="020B0604020202020204" pitchFamily="34" charset="0"/>
              </a:rPr>
              <a:t>There are 106 countries in our obstructed, repressed, closed categories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2725" y="1156877"/>
            <a:ext cx="5936226" cy="4452169"/>
          </a:xfrm>
          <a:prstGeom prst="rect">
            <a:avLst/>
          </a:prstGeom>
        </p:spPr>
      </p:pic>
    </p:spTree>
    <p:extLst>
      <p:ext uri="{BB962C8B-B14F-4D97-AF65-F5344CB8AC3E}">
        <p14:creationId xmlns:p14="http://schemas.microsoft.com/office/powerpoint/2010/main" val="129655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937000" cy="1057275"/>
          </a:xfrm>
        </p:spPr>
        <p:txBody>
          <a:bodyPr/>
          <a:lstStyle/>
          <a:p>
            <a:r>
              <a:rPr lang="en-ZA" b="1" dirty="0">
                <a:solidFill>
                  <a:schemeClr val="accent2"/>
                </a:solidFill>
                <a:latin typeface="Arial" panose="020B0604020202020204" pitchFamily="34" charset="0"/>
                <a:cs typeface="Arial" panose="020B0604020202020204" pitchFamily="34" charset="0"/>
              </a:rPr>
              <a:t>Regionally:</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2577" y="1273816"/>
            <a:ext cx="6344355" cy="4758266"/>
          </a:xfrm>
          <a:prstGeom prst="rect">
            <a:avLst/>
          </a:prstGeom>
        </p:spPr>
      </p:pic>
      <p:sp>
        <p:nvSpPr>
          <p:cNvPr id="5" name="Content Placeholder 2"/>
          <p:cNvSpPr>
            <a:spLocks noGrp="1"/>
          </p:cNvSpPr>
          <p:nvPr>
            <p:ph idx="1"/>
          </p:nvPr>
        </p:nvSpPr>
        <p:spPr>
          <a:xfrm>
            <a:off x="838200" y="1746604"/>
            <a:ext cx="3801533" cy="4351338"/>
          </a:xfrm>
        </p:spPr>
        <p:txBody>
          <a:bodyPr>
            <a:noAutofit/>
          </a:bodyPr>
          <a:lstStyle/>
          <a:p>
            <a:r>
              <a:rPr lang="en-ZA" sz="3200" i="1" dirty="0">
                <a:solidFill>
                  <a:schemeClr val="bg1"/>
                </a:solidFill>
              </a:rPr>
              <a:t>Most closed, repressed countries in Africa, Asia</a:t>
            </a:r>
          </a:p>
          <a:p>
            <a:r>
              <a:rPr lang="en-ZA" sz="3200" i="1" dirty="0">
                <a:solidFill>
                  <a:schemeClr val="bg1"/>
                </a:solidFill>
              </a:rPr>
              <a:t>60% of countries in Americas narrowed</a:t>
            </a:r>
          </a:p>
          <a:p>
            <a:r>
              <a:rPr lang="en-ZA" sz="3200" i="1" dirty="0">
                <a:solidFill>
                  <a:schemeClr val="bg1"/>
                </a:solidFill>
              </a:rPr>
              <a:t>Only 14 EU member states open</a:t>
            </a:r>
          </a:p>
          <a:p>
            <a:r>
              <a:rPr lang="en-ZA" sz="3200" i="1" dirty="0">
                <a:solidFill>
                  <a:schemeClr val="bg1"/>
                </a:solidFill>
              </a:rPr>
              <a:t>No closed, repressed countries in Oceania</a:t>
            </a:r>
          </a:p>
        </p:txBody>
      </p:sp>
    </p:spTree>
    <p:extLst>
      <p:ext uri="{BB962C8B-B14F-4D97-AF65-F5344CB8AC3E}">
        <p14:creationId xmlns:p14="http://schemas.microsoft.com/office/powerpoint/2010/main" val="21113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687266" y="3484360"/>
            <a:ext cx="3932733" cy="29495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57578" y="2872281"/>
            <a:ext cx="5133622" cy="1192742"/>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Strong correlations between more open civic space and better human development, inequality </a:t>
            </a:r>
            <a:br>
              <a:rPr lang="en-ZA" b="1" dirty="0">
                <a:solidFill>
                  <a:schemeClr val="accent2"/>
                </a:solidFill>
                <a:latin typeface="Arial" panose="020B0604020202020204" pitchFamily="34" charset="0"/>
                <a:cs typeface="Arial" panose="020B0604020202020204" pitchFamily="34" charset="0"/>
              </a:rPr>
            </a:br>
            <a:r>
              <a:rPr lang="en-ZA" b="1" dirty="0">
                <a:solidFill>
                  <a:schemeClr val="accent2"/>
                </a:solidFill>
                <a:latin typeface="Arial" panose="020B0604020202020204" pitchFamily="34" charset="0"/>
                <a:cs typeface="Arial" panose="020B0604020202020204" pitchFamily="34" charset="0"/>
              </a:rPr>
              <a:t>and </a:t>
            </a:r>
            <a:br>
              <a:rPr lang="en-ZA" b="1" dirty="0">
                <a:solidFill>
                  <a:schemeClr val="accent2"/>
                </a:solidFill>
                <a:latin typeface="Arial" panose="020B0604020202020204" pitchFamily="34" charset="0"/>
                <a:cs typeface="Arial" panose="020B0604020202020204" pitchFamily="34" charset="0"/>
              </a:rPr>
            </a:br>
            <a:r>
              <a:rPr lang="en-ZA" b="1" dirty="0">
                <a:solidFill>
                  <a:schemeClr val="accent2"/>
                </a:solidFill>
                <a:latin typeface="Arial" panose="020B0604020202020204" pitchFamily="34" charset="0"/>
                <a:cs typeface="Arial" panose="020B0604020202020204" pitchFamily="34" charset="0"/>
              </a:rPr>
              <a:t>electoral </a:t>
            </a:r>
            <a:br>
              <a:rPr lang="en-ZA" b="1" dirty="0">
                <a:solidFill>
                  <a:schemeClr val="accent2"/>
                </a:solidFill>
                <a:latin typeface="Arial" panose="020B0604020202020204" pitchFamily="34" charset="0"/>
                <a:cs typeface="Arial" panose="020B0604020202020204" pitchFamily="34" charset="0"/>
              </a:rPr>
            </a:br>
            <a:r>
              <a:rPr lang="en-ZA" b="1" dirty="0">
                <a:solidFill>
                  <a:schemeClr val="accent2"/>
                </a:solidFill>
                <a:latin typeface="Arial" panose="020B0604020202020204" pitchFamily="34" charset="0"/>
                <a:cs typeface="Arial" panose="020B0604020202020204" pitchFamily="34" charset="0"/>
              </a:rPr>
              <a:t>democracy </a:t>
            </a:r>
            <a:br>
              <a:rPr lang="en-ZA" b="1" dirty="0">
                <a:solidFill>
                  <a:schemeClr val="accent2"/>
                </a:solidFill>
                <a:latin typeface="Arial" panose="020B0604020202020204" pitchFamily="34" charset="0"/>
                <a:cs typeface="Arial" panose="020B0604020202020204" pitchFamily="34" charset="0"/>
              </a:rPr>
            </a:br>
            <a:r>
              <a:rPr lang="en-ZA" b="1" dirty="0">
                <a:solidFill>
                  <a:schemeClr val="accent2"/>
                </a:solidFill>
                <a:latin typeface="Arial" panose="020B0604020202020204" pitchFamily="34" charset="0"/>
                <a:cs typeface="Arial" panose="020B0604020202020204" pitchFamily="34" charset="0"/>
              </a:rPr>
              <a:t>scores</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81904" y="3468652"/>
            <a:ext cx="3953677" cy="2965257"/>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81904" y="387542"/>
            <a:ext cx="3953677" cy="2965257"/>
          </a:xfrm>
          <a:prstGeom prst="rect">
            <a:avLst/>
          </a:prstGeom>
        </p:spPr>
      </p:pic>
    </p:spTree>
    <p:extLst>
      <p:ext uri="{BB962C8B-B14F-4D97-AF65-F5344CB8AC3E}">
        <p14:creationId xmlns:p14="http://schemas.microsoft.com/office/powerpoint/2010/main" val="3808307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5977" y="3300237"/>
            <a:ext cx="5269090" cy="1325563"/>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Three most commonly-reported civic space violations are detention of HRDs; use of excessive force during protest and attacks on journalists</a:t>
            </a:r>
            <a:br>
              <a:rPr lang="en-ZA" b="1" dirty="0">
                <a:solidFill>
                  <a:schemeClr val="accent2"/>
                </a:solidFill>
                <a:latin typeface="Arial" panose="020B0604020202020204" pitchFamily="34" charset="0"/>
                <a:cs typeface="Arial" panose="020B0604020202020204" pitchFamily="34" charset="0"/>
              </a:rPr>
            </a:br>
            <a:br>
              <a:rPr lang="en-ZA" b="1" dirty="0">
                <a:solidFill>
                  <a:schemeClr val="accent2"/>
                </a:solidFill>
                <a:latin typeface="Arial" panose="020B0604020202020204" pitchFamily="34" charset="0"/>
                <a:cs typeface="Arial" panose="020B0604020202020204" pitchFamily="34" charset="0"/>
              </a:rPr>
            </a:br>
            <a:endParaRPr lang="en-ZA" b="1" dirty="0">
              <a:solidFill>
                <a:schemeClr val="accent2"/>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5734" y="1123405"/>
            <a:ext cx="6230968" cy="4673226"/>
          </a:xfrm>
          <a:prstGeom prst="rect">
            <a:avLst/>
          </a:prstGeom>
        </p:spPr>
      </p:pic>
    </p:spTree>
    <p:extLst>
      <p:ext uri="{BB962C8B-B14F-4D97-AF65-F5344CB8AC3E}">
        <p14:creationId xmlns:p14="http://schemas.microsoft.com/office/powerpoint/2010/main" val="1493762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444" y="2864997"/>
            <a:ext cx="4738511" cy="1325563"/>
          </a:xfrm>
        </p:spPr>
        <p:txBody>
          <a:bodyPr>
            <a:normAutofit fontScale="90000"/>
          </a:bodyPr>
          <a:lstStyle/>
          <a:p>
            <a:r>
              <a:rPr lang="en-ZA" b="1" dirty="0">
                <a:solidFill>
                  <a:schemeClr val="accent2"/>
                </a:solidFill>
                <a:latin typeface="Arial" panose="020B0604020202020204" pitchFamily="34" charset="0"/>
                <a:cs typeface="Arial" panose="020B0604020202020204" pitchFamily="34" charset="0"/>
              </a:rPr>
              <a:t>Perpetrators most often motivated by desire to control dissent, curb rights activism and silence demands for social, economic needs to be met.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955" y="1132770"/>
            <a:ext cx="6386689" cy="4790016"/>
          </a:xfrm>
          <a:prstGeom prst="rect">
            <a:avLst/>
          </a:prstGeom>
        </p:spPr>
      </p:pic>
    </p:spTree>
    <p:extLst>
      <p:ext uri="{BB962C8B-B14F-4D97-AF65-F5344CB8AC3E}">
        <p14:creationId xmlns:p14="http://schemas.microsoft.com/office/powerpoint/2010/main" val="1251970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3491</TotalTime>
  <Words>1349</Words>
  <Application>Microsoft Office PowerPoint</Application>
  <PresentationFormat>Widescreen</PresentationFormat>
  <Paragraphs>94</Paragraphs>
  <Slides>16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Novecento wide Normal</vt:lpstr>
      <vt:lpstr>Office Theme</vt:lpstr>
      <vt:lpstr>PowerPoint Presentation</vt:lpstr>
      <vt:lpstr>What is the CIVICUS Monitor?</vt:lpstr>
      <vt:lpstr>What the CIVICUS Monitor offers:</vt:lpstr>
      <vt:lpstr>Just 3% of people live in countries with open civic space</vt:lpstr>
      <vt:lpstr>There are 106 countries in our obstructed, repressed, closed categories</vt:lpstr>
      <vt:lpstr>Regionally:</vt:lpstr>
      <vt:lpstr>Strong correlations between more open civic space and better human development, inequality  and  electoral  democracy  scores</vt:lpstr>
      <vt:lpstr>Three most commonly-reported civic space violations are detention of HRDs; use of excessive force during protest and attacks on journalists  </vt:lpstr>
      <vt:lpstr>Perpetrators most often motivated by desire to control dissent, curb rights activism and silence demands for social, economic needs to be met. </vt:lpstr>
      <vt:lpstr>Excessive force most often used to silence criticism of government, disrupt calls for social, economic needs to be met and obstruct activism on human rights</vt:lpstr>
      <vt:lpstr>Journalists most often attacked as a result of their political reporting, reporting on protests, conflict reporting and exposing government corruption. </vt:lpstr>
      <vt:lpstr>Perpetrators are both state agents and non-state actors, with many unknown; few reports of perpetrators brought to justice. </vt:lpstr>
      <vt:lpstr>Countries of concern</vt:lpstr>
      <vt:lpstr>Bright spots:</vt:lpstr>
      <vt:lpstr>Future plans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Cathal Gilbert</dc:creator>
  <cp:lastModifiedBy>EYCB Guest</cp:lastModifiedBy>
  <cp:revision>89</cp:revision>
  <dcterms:created xsi:type="dcterms:W3CDTF">2016-10-17T14:38:56Z</dcterms:created>
  <dcterms:modified xsi:type="dcterms:W3CDTF">2017-04-07T11:49:22Z</dcterms:modified>
</cp:coreProperties>
</file>