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0" r:id="rId2"/>
  </p:sldMasterIdLst>
  <p:notesMasterIdLst>
    <p:notesMasterId r:id="rId90"/>
  </p:notesMasterIdLst>
  <p:handoutMasterIdLst>
    <p:handoutMasterId r:id="rId91"/>
  </p:handoutMasterIdLst>
  <p:sldIdLst>
    <p:sldId id="256" r:id="rId3"/>
    <p:sldId id="327" r:id="rId4"/>
    <p:sldId id="335" r:id="rId5"/>
    <p:sldId id="360" r:id="rId6"/>
    <p:sldId id="412" r:id="rId7"/>
    <p:sldId id="413" r:id="rId8"/>
    <p:sldId id="414" r:id="rId9"/>
    <p:sldId id="339" r:id="rId10"/>
    <p:sldId id="323" r:id="rId11"/>
    <p:sldId id="415" r:id="rId12"/>
    <p:sldId id="338" r:id="rId13"/>
    <p:sldId id="326" r:id="rId14"/>
    <p:sldId id="373" r:id="rId15"/>
    <p:sldId id="374" r:id="rId16"/>
    <p:sldId id="331" r:id="rId17"/>
    <p:sldId id="330" r:id="rId18"/>
    <p:sldId id="333" r:id="rId19"/>
    <p:sldId id="332" r:id="rId20"/>
    <p:sldId id="329" r:id="rId21"/>
    <p:sldId id="376" r:id="rId22"/>
    <p:sldId id="377" r:id="rId23"/>
    <p:sldId id="334" r:id="rId24"/>
    <p:sldId id="417" r:id="rId25"/>
    <p:sldId id="418" r:id="rId26"/>
    <p:sldId id="419" r:id="rId27"/>
    <p:sldId id="420" r:id="rId28"/>
    <p:sldId id="421" r:id="rId29"/>
    <p:sldId id="422" r:id="rId30"/>
    <p:sldId id="423" r:id="rId31"/>
    <p:sldId id="424" r:id="rId32"/>
    <p:sldId id="425" r:id="rId33"/>
    <p:sldId id="426" r:id="rId34"/>
    <p:sldId id="416" r:id="rId35"/>
    <p:sldId id="344" r:id="rId36"/>
    <p:sldId id="379" r:id="rId37"/>
    <p:sldId id="380" r:id="rId38"/>
    <p:sldId id="381" r:id="rId39"/>
    <p:sldId id="382" r:id="rId40"/>
    <p:sldId id="351" r:id="rId41"/>
    <p:sldId id="346" r:id="rId42"/>
    <p:sldId id="358" r:id="rId43"/>
    <p:sldId id="383" r:id="rId44"/>
    <p:sldId id="385" r:id="rId45"/>
    <p:sldId id="384" r:id="rId46"/>
    <p:sldId id="350" r:id="rId47"/>
    <p:sldId id="349" r:id="rId48"/>
    <p:sldId id="348" r:id="rId49"/>
    <p:sldId id="363" r:id="rId50"/>
    <p:sldId id="394" r:id="rId51"/>
    <p:sldId id="395" r:id="rId52"/>
    <p:sldId id="397" r:id="rId53"/>
    <p:sldId id="396" r:id="rId54"/>
    <p:sldId id="365" r:id="rId55"/>
    <p:sldId id="387" r:id="rId56"/>
    <p:sldId id="386" r:id="rId57"/>
    <p:sldId id="366" r:id="rId58"/>
    <p:sldId id="388" r:id="rId59"/>
    <p:sldId id="389" r:id="rId60"/>
    <p:sldId id="390" r:id="rId61"/>
    <p:sldId id="391" r:id="rId62"/>
    <p:sldId id="342" r:id="rId63"/>
    <p:sldId id="398" r:id="rId64"/>
    <p:sldId id="399" r:id="rId65"/>
    <p:sldId id="400" r:id="rId66"/>
    <p:sldId id="401" r:id="rId67"/>
    <p:sldId id="402" r:id="rId68"/>
    <p:sldId id="371" r:id="rId69"/>
    <p:sldId id="336" r:id="rId70"/>
    <p:sldId id="392" r:id="rId71"/>
    <p:sldId id="355" r:id="rId72"/>
    <p:sldId id="356" r:id="rId73"/>
    <p:sldId id="337" r:id="rId74"/>
    <p:sldId id="361" r:id="rId75"/>
    <p:sldId id="362" r:id="rId76"/>
    <p:sldId id="352" r:id="rId77"/>
    <p:sldId id="354" r:id="rId78"/>
    <p:sldId id="403" r:id="rId79"/>
    <p:sldId id="404" r:id="rId80"/>
    <p:sldId id="405" r:id="rId81"/>
    <p:sldId id="406" r:id="rId82"/>
    <p:sldId id="407" r:id="rId83"/>
    <p:sldId id="408" r:id="rId84"/>
    <p:sldId id="409" r:id="rId85"/>
    <p:sldId id="410" r:id="rId86"/>
    <p:sldId id="411" r:id="rId87"/>
    <p:sldId id="372" r:id="rId88"/>
    <p:sldId id="310" r:id="rId8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427A"/>
    <a:srgbClr val="FF0000"/>
    <a:srgbClr val="FF5D5D"/>
    <a:srgbClr val="0042DE"/>
    <a:srgbClr val="00637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3154" autoAdjust="0"/>
  </p:normalViewPr>
  <p:slideViewPr>
    <p:cSldViewPr>
      <p:cViewPr varScale="1">
        <p:scale>
          <a:sx n="56" d="100"/>
          <a:sy n="56" d="100"/>
        </p:scale>
        <p:origin x="-17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71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4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notesMaster" Target="notesMasters/notesMaster1.xml"/><Relationship Id="rId95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uli\Desktop\norv&#233;g\k&#233;rd&#337;&#237;v_elemz&#233;s_t&#225;bl&#225;zatok_21061012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uli\Desktop\norv&#233;g\k&#233;rd&#337;&#237;v_elemz&#233;s_t&#225;bl&#225;zatok_21061012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clustered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'2015'!$AL$323:$AL$336</c:f>
              <c:strCache>
                <c:ptCount val="14"/>
                <c:pt idx="0">
                  <c:v>anyagi erőforrások, finanszírozás biztosítottsága</c:v>
                </c:pt>
                <c:pt idx="1">
                  <c:v>fenntarthatóság</c:v>
                </c:pt>
                <c:pt idx="2">
                  <c:v>a mindenkori hatalommal szemben társadalmi kontroll biztosítása</c:v>
                </c:pt>
                <c:pt idx="3">
                  <c:v>kapcsolatok a központi közigazgatási szervekkel/intézményekkel</c:v>
                </c:pt>
                <c:pt idx="4">
                  <c:v>jogi környezet</c:v>
                </c:pt>
                <c:pt idx="5">
                  <c:v>a társadalom demokratikus működésében, a közös ügyek alakításában való részvétel</c:v>
                </c:pt>
                <c:pt idx="6">
                  <c:v>humán erőforrások, szakemberek biztosítottsága</c:v>
                </c:pt>
                <c:pt idx="7">
                  <c:v>kapcsolatok a forprofit szervezetekkel</c:v>
                </c:pt>
                <c:pt idx="8">
                  <c:v>a célzott társadalmi problémák enyhítésében való hatékonyság</c:v>
                </c:pt>
                <c:pt idx="9">
                  <c:v>az állam vagy a piac által el nem látott (köz)szolgáltatások biztosítása</c:v>
                </c:pt>
                <c:pt idx="10">
                  <c:v>kapcsolatok a helyi önkormányzatokkal</c:v>
                </c:pt>
                <c:pt idx="11">
                  <c:v>társadalmi elfogadottság</c:v>
                </c:pt>
                <c:pt idx="12">
                  <c:v>nemzetközi kapcsolatok</c:v>
                </c:pt>
                <c:pt idx="13">
                  <c:v>hazai, szektoron belüli együttműködések</c:v>
                </c:pt>
              </c:strCache>
            </c:strRef>
          </c:cat>
          <c:val>
            <c:numRef>
              <c:f>'2015'!$AM$323:$AM$336</c:f>
              <c:numCache>
                <c:formatCode>General</c:formatCode>
                <c:ptCount val="14"/>
                <c:pt idx="0">
                  <c:v>1.6800000000000022</c:v>
                </c:pt>
                <c:pt idx="1">
                  <c:v>2.0499999999999998</c:v>
                </c:pt>
                <c:pt idx="2">
                  <c:v>2.11</c:v>
                </c:pt>
                <c:pt idx="3">
                  <c:v>2.13</c:v>
                </c:pt>
                <c:pt idx="4">
                  <c:v>2.15</c:v>
                </c:pt>
                <c:pt idx="5">
                  <c:v>2.27</c:v>
                </c:pt>
                <c:pt idx="6">
                  <c:v>2.42</c:v>
                </c:pt>
                <c:pt idx="7">
                  <c:v>2.42</c:v>
                </c:pt>
                <c:pt idx="8">
                  <c:v>2.54</c:v>
                </c:pt>
                <c:pt idx="9">
                  <c:v>2.5499999999999998</c:v>
                </c:pt>
                <c:pt idx="10">
                  <c:v>2.58</c:v>
                </c:pt>
                <c:pt idx="11">
                  <c:v>2.61</c:v>
                </c:pt>
                <c:pt idx="12">
                  <c:v>2.67</c:v>
                </c:pt>
                <c:pt idx="1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3B8-4334-B5F8-AE0CA118A8A8}"/>
            </c:ext>
          </c:extLst>
        </c:ser>
        <c:axId val="84860928"/>
        <c:axId val="84862464"/>
      </c:barChart>
      <c:catAx>
        <c:axId val="84860928"/>
        <c:scaling>
          <c:orientation val="minMax"/>
        </c:scaling>
        <c:axPos val="l"/>
        <c:numFmt formatCode="General" sourceLinked="0"/>
        <c:tickLblPos val="nextTo"/>
        <c:crossAx val="84862464"/>
        <c:crosses val="autoZero"/>
        <c:auto val="1"/>
        <c:lblAlgn val="ctr"/>
        <c:lblOffset val="100"/>
      </c:catAx>
      <c:valAx>
        <c:axId val="84862464"/>
        <c:scaling>
          <c:orientation val="minMax"/>
          <c:max val="4"/>
          <c:min val="1"/>
        </c:scaling>
        <c:axPos val="b"/>
        <c:majorGridlines/>
        <c:numFmt formatCode="General" sourceLinked="1"/>
        <c:tickLblPos val="nextTo"/>
        <c:crossAx val="84860928"/>
        <c:crosses val="autoZero"/>
        <c:crossBetween val="between"/>
      </c:val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hu-H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'2015'!$R$291</c:f>
              <c:strCache>
                <c:ptCount val="1"/>
                <c:pt idx="0">
                  <c:v>összesen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'2015'!$Q$292:$Q$301</c:f>
              <c:strCache>
                <c:ptCount val="10"/>
                <c:pt idx="0">
                  <c:v>a jóléti intézményrendszer támogatása</c:v>
                </c:pt>
                <c:pt idx="1">
                  <c:v>az állam vagy a piac által el nem látott (köz)szolgáltatások biztosítása, feladatok átvétele.</c:v>
                </c:pt>
                <c:pt idx="2">
                  <c:v>önkifejezés, kreativitás lehetőségeinek biztosítása</c:v>
                </c:pt>
                <c:pt idx="3">
                  <c:v>a mindenkori hatalommal szemben társadalmi kontroll biztosítása</c:v>
                </c:pt>
                <c:pt idx="4">
                  <c:v>egyes társadalmi csoportok speciális igényeinek szolgálata</c:v>
                </c:pt>
                <c:pt idx="5">
                  <c:v>kölcsönös segítségnyújtás, önsegítés</c:v>
                </c:pt>
                <c:pt idx="6">
                  <c:v>közösségépítés, szabadidős együttlét</c:v>
                </c:pt>
                <c:pt idx="7">
                  <c:v>jótékonyság, rászorultak segítése, szolidaritás erősítése</c:v>
                </c:pt>
                <c:pt idx="8">
                  <c:v>a társadalom demokratikus működésében, a közös ügyek alakításában való részvétel biztosítása</c:v>
                </c:pt>
                <c:pt idx="9">
                  <c:v>érdekérvényesítés, érdekképviselet</c:v>
                </c:pt>
              </c:strCache>
            </c:strRef>
          </c:cat>
          <c:val>
            <c:numRef>
              <c:f>'2015'!$R$292:$R$301</c:f>
              <c:numCache>
                <c:formatCode>General</c:formatCode>
                <c:ptCount val="10"/>
                <c:pt idx="0">
                  <c:v>3.34</c:v>
                </c:pt>
                <c:pt idx="1">
                  <c:v>3.6</c:v>
                </c:pt>
                <c:pt idx="2">
                  <c:v>3.65</c:v>
                </c:pt>
                <c:pt idx="3">
                  <c:v>3.7</c:v>
                </c:pt>
                <c:pt idx="4">
                  <c:v>3.7</c:v>
                </c:pt>
                <c:pt idx="5">
                  <c:v>3.74</c:v>
                </c:pt>
                <c:pt idx="6">
                  <c:v>3.75</c:v>
                </c:pt>
                <c:pt idx="7">
                  <c:v>3.7600000000000002</c:v>
                </c:pt>
                <c:pt idx="8">
                  <c:v>3.79</c:v>
                </c:pt>
                <c:pt idx="9">
                  <c:v>3.82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DC9-40C8-A05A-C7E03A357482}"/>
            </c:ext>
          </c:extLst>
        </c:ser>
        <c:axId val="86660608"/>
        <c:axId val="86662144"/>
      </c:barChart>
      <c:catAx>
        <c:axId val="86660608"/>
        <c:scaling>
          <c:orientation val="minMax"/>
        </c:scaling>
        <c:axPos val="l"/>
        <c:numFmt formatCode="General" sourceLinked="0"/>
        <c:tickLblPos val="nextTo"/>
        <c:crossAx val="86662144"/>
        <c:crosses val="autoZero"/>
        <c:auto val="1"/>
        <c:lblAlgn val="ctr"/>
        <c:lblOffset val="100"/>
      </c:catAx>
      <c:valAx>
        <c:axId val="86662144"/>
        <c:scaling>
          <c:orientation val="minMax"/>
          <c:max val="4"/>
          <c:min val="1"/>
        </c:scaling>
        <c:axPos val="b"/>
        <c:majorGridlines/>
        <c:numFmt formatCode="General" sourceLinked="1"/>
        <c:tickLblPos val="nextTo"/>
        <c:crossAx val="86660608"/>
        <c:crosses val="autoZero"/>
        <c:crossBetween val="between"/>
      </c:valAx>
    </c:plotArea>
    <c:plotVisOnly val="1"/>
    <c:dispBlanksAs val="gap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F319BB-10FD-4CBB-847E-F739254C023F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994DD-7947-4271-9617-DF2DA8C3C7A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hu-H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hu-HU" altLang="hu-H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Település és megvalósítási helyszín</a:t>
            </a:r>
            <a:r>
              <a:rPr lang="hu-HU" baseline="0" dirty="0"/>
              <a:t> közötti különbség magyarázata. És a 430, 448, 460 különbözetének magyarázata. </a:t>
            </a:r>
            <a:endParaRPr lang="hu-H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baseline="0" dirty="0"/>
              <a:t>És a 430, 448, 460 különbözetének magyarázata. </a:t>
            </a:r>
          </a:p>
          <a:p>
            <a:r>
              <a:rPr lang="hu-HU" baseline="0" dirty="0"/>
              <a:t>Független értékelők és külső szakértők javaslata.</a:t>
            </a:r>
            <a:endParaRPr lang="hu-H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A, B, C és D</a:t>
            </a:r>
            <a:r>
              <a:rPr lang="hu-HU" baseline="0" dirty="0"/>
              <a:t> </a:t>
            </a:r>
            <a:r>
              <a:rPr lang="hu-HU" dirty="0"/>
              <a:t>témakörök számaiban benne van a 23</a:t>
            </a:r>
            <a:r>
              <a:rPr lang="hu-HU" baseline="0" dirty="0"/>
              <a:t> </a:t>
            </a:r>
            <a:r>
              <a:rPr lang="hu-HU" baseline="0" dirty="0" err="1"/>
              <a:t>makroprojekt</a:t>
            </a:r>
            <a:r>
              <a:rPr lang="hu-HU" baseline="0" dirty="0"/>
              <a:t> is.</a:t>
            </a:r>
          </a:p>
          <a:p>
            <a:r>
              <a:rPr lang="hu-HU" baseline="0" dirty="0"/>
              <a:t>A:10</a:t>
            </a:r>
          </a:p>
          <a:p>
            <a:r>
              <a:rPr lang="hu-HU" baseline="0" dirty="0"/>
              <a:t>B:3</a:t>
            </a:r>
          </a:p>
          <a:p>
            <a:r>
              <a:rPr lang="hu-HU" baseline="0" dirty="0"/>
              <a:t>C:9</a:t>
            </a:r>
          </a:p>
          <a:p>
            <a:r>
              <a:rPr lang="hu-HU" baseline="0" dirty="0"/>
              <a:t>D:1</a:t>
            </a:r>
            <a:endParaRPr lang="hu-H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460</a:t>
            </a:r>
            <a:r>
              <a:rPr lang="hu-HU" dirty="0"/>
              <a:t> </a:t>
            </a:r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11,92%</a:t>
            </a:r>
            <a:r>
              <a:rPr lang="hu-HU" dirty="0"/>
              <a:t> </a:t>
            </a:r>
          </a:p>
          <a:p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448</a:t>
            </a:r>
            <a:r>
              <a:rPr lang="hu-HU" dirty="0"/>
              <a:t> </a:t>
            </a:r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11,65%</a:t>
            </a:r>
            <a:r>
              <a:rPr lang="hu-HU" dirty="0"/>
              <a:t> </a:t>
            </a:r>
          </a:p>
          <a:p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430</a:t>
            </a:r>
            <a:r>
              <a:rPr lang="hu-HU" dirty="0"/>
              <a:t> </a:t>
            </a:r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11,23%</a:t>
            </a:r>
          </a:p>
          <a:p>
            <a:endParaRPr lang="hu-HU" sz="1200" b="0" i="0" u="none" strike="noStrike" kern="1200" dirty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407</a:t>
            </a:r>
            <a:r>
              <a:rPr lang="hu-HU" dirty="0"/>
              <a:t> </a:t>
            </a:r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14,71%</a:t>
            </a:r>
            <a:r>
              <a:rPr lang="hu-HU" dirty="0"/>
              <a:t> </a:t>
            </a:r>
            <a:endParaRPr lang="hu-HU" sz="1200" b="0" i="0" u="none" strike="noStrike" kern="1200" dirty="0">
              <a:solidFill>
                <a:srgbClr val="000000"/>
              </a:solidFill>
              <a:latin typeface="Times New Roman" pitchFamily="18" charset="0"/>
              <a:ea typeface="+mn-ea"/>
              <a:cs typeface="+mn-cs"/>
            </a:endParaRPr>
          </a:p>
          <a:p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395</a:t>
            </a:r>
            <a:r>
              <a:rPr lang="hu-HU" dirty="0"/>
              <a:t> </a:t>
            </a:r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14,34%</a:t>
            </a:r>
          </a:p>
          <a:p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377</a:t>
            </a:r>
            <a:r>
              <a:rPr lang="hu-HU" dirty="0"/>
              <a:t> </a:t>
            </a:r>
            <a:r>
              <a:rPr lang="hu-HU" sz="1200" b="0" i="0" u="none" strike="noStrike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13,77%</a:t>
            </a:r>
            <a:r>
              <a:rPr lang="hu-HU" dirty="0"/>
              <a:t> 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Mo</a:t>
            </a:r>
            <a:r>
              <a:rPr lang="hu-HU" dirty="0"/>
              <a:t> kb. 350 (346) város</a:t>
            </a:r>
          </a:p>
          <a:p>
            <a:r>
              <a:rPr lang="hu-HU" dirty="0"/>
              <a:t>Megyeszékhelyek</a:t>
            </a:r>
          </a:p>
          <a:p>
            <a:r>
              <a:rPr lang="hu-HU" dirty="0"/>
              <a:t>Megyei jogú városok + 5: </a:t>
            </a:r>
            <a:r>
              <a:rPr lang="hu-HU" dirty="0" err="1"/>
              <a:t>sopron</a:t>
            </a:r>
            <a:r>
              <a:rPr lang="hu-HU" dirty="0"/>
              <a:t>, </a:t>
            </a:r>
            <a:r>
              <a:rPr lang="hu-HU" dirty="0" err="1"/>
              <a:t>nagykanizsa</a:t>
            </a:r>
            <a:r>
              <a:rPr lang="hu-HU" dirty="0"/>
              <a:t>, </a:t>
            </a:r>
            <a:r>
              <a:rPr lang="hu-HU" dirty="0" err="1"/>
              <a:t>hódmezővásárhely</a:t>
            </a:r>
            <a:r>
              <a:rPr lang="hu-HU" dirty="0"/>
              <a:t>, </a:t>
            </a:r>
            <a:r>
              <a:rPr lang="hu-HU" dirty="0" err="1"/>
              <a:t>dunaújváros</a:t>
            </a:r>
            <a:r>
              <a:rPr lang="hu-HU" dirty="0"/>
              <a:t> és érd</a:t>
            </a:r>
          </a:p>
          <a:p>
            <a:r>
              <a:rPr lang="hu-HU" dirty="0"/>
              <a:t>+1 dunakeszi 40e felett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hu-HU" sz="12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NCTA támogatandó célokat és támogatási tématerületeket, egyúttal arra is kértünk minden pályázót, hogy ezeket a saját problémáira és helyzetére szabva értelmezze. 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hu-HU" sz="1200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+mn-cs"/>
              </a:rPr>
              <a:t>Ez azt is eredményezte, hogy egy tématerületen belül nem sablon pályázatok, hanem egymástól céljaiban, célcsoportjában, módszereiben és elvárt eredményeiben is lényegesen eltérő pályázatok születtek. Emiatt viszont számos pályázati adat, leginkább a célok, a megvalósítási módszerek és az eredmények annyiféle értelmezést mutattak, ahány pályázó lejegyezte azokat. </a:t>
            </a:r>
          </a:p>
          <a:p>
            <a:endParaRPr lang="hu-H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Célokból (1985) 30 kategóriát</a:t>
            </a:r>
            <a:r>
              <a:rPr lang="hu-HU" baseline="0" dirty="0"/>
              <a:t> képeztünk.</a:t>
            </a:r>
            <a:endParaRPr lang="hu-H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</a:t>
            </a:r>
            <a:r>
              <a:rPr lang="hu-HU"/>
              <a:t>összes többi 10%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Bemutatása a munkatársaknak…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</a:t>
            </a:r>
            <a:r>
              <a:rPr lang="hu-HU"/>
              <a:t>összes többi 10%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</a:t>
            </a:r>
            <a:r>
              <a:rPr lang="hu-HU"/>
              <a:t>összes többi 10%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összes többi 5% alatt volt</a:t>
            </a:r>
            <a:r>
              <a:rPr lang="hu-HU" baseline="0" dirty="0"/>
              <a:t> (100-nál kevesebbszer fordult elő).</a:t>
            </a:r>
            <a:endParaRPr lang="hu-H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hu-HU" dirty="0">
                <a:solidFill>
                  <a:srgbClr val="00427A"/>
                </a:solidFill>
              </a:rPr>
              <a:t>Az összes további 23 választott cél mindegyike kevesebb, mint 8%-ban kapott figyelmet</a:t>
            </a:r>
          </a:p>
          <a:p>
            <a:endParaRPr lang="hu-H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hu-HU" dirty="0">
                <a:solidFill>
                  <a:srgbClr val="00427A"/>
                </a:solidFill>
              </a:rPr>
              <a:t>Az összes további 23 választott cél mindegyike kevesebb, mint 8%-ban kapott figyelmet</a:t>
            </a:r>
          </a:p>
          <a:p>
            <a:endParaRPr lang="hu-H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hu-HU" dirty="0">
                <a:solidFill>
                  <a:srgbClr val="00427A"/>
                </a:solidFill>
              </a:rPr>
              <a:t>Az összes további 23 választott cél mindegyike kevesebb, mint 8%-ban kapott figyelmet</a:t>
            </a:r>
          </a:p>
          <a:p>
            <a:endParaRPr lang="hu-H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5000-nél is többféle</a:t>
            </a:r>
            <a:r>
              <a:rPr lang="hu-HU" baseline="0" dirty="0"/>
              <a:t> választható indikátort jelöltek meg a támogatottak. Pályázatonként nagyon eltérőek voltak a vállalások, volt ahol a kötelezőeken felül 1-2 plusz vállalást tettek, máshol többtucatnyit.</a:t>
            </a:r>
            <a:endParaRPr lang="hu-H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hu-HU" sz="1200" i="0" dirty="0"/>
              <a:t>A tématerületeken minden kötelező indikátor esetében túlteljesítettek a támogatott projektek.</a:t>
            </a:r>
          </a:p>
          <a:p>
            <a:endParaRPr lang="hu-H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baseline="0" dirty="0"/>
              <a:t>Ezek a számok egyértelműen jelzik, hogy az NCTA sok helyen, sok embert meg tudott szólítani. Azonban ezek a számok nem mutatják azt, hogy mik voltak a sikerek és miért voltak sikeresek a pályázatok.</a:t>
            </a:r>
          </a:p>
          <a:p>
            <a:r>
              <a:rPr lang="hu-HU" baseline="0" dirty="0"/>
              <a:t>A sikereket nehéz számokban elmondani és valójában indikátorokban nem is lehet bemutatni ezeket.</a:t>
            </a:r>
          </a:p>
          <a:p>
            <a:r>
              <a:rPr lang="hu-HU" baseline="0" dirty="0"/>
              <a:t>Legjobban maguk a résztvevők, a projektek megvalósítóinak és a bevont embereknek a szavai jelzik legjobban azt, hogy mi volt a jó, mi volt a követendő. </a:t>
            </a:r>
            <a:endParaRPr lang="hu-H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baseline="0" dirty="0"/>
              <a:t>A sikereket nehéz számokban és indikátorokban kifejezni. </a:t>
            </a:r>
            <a:endParaRPr lang="hu-H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Nem ígérem, hogy az elkövetkező</a:t>
            </a:r>
            <a:r>
              <a:rPr lang="hu-HU" baseline="0" dirty="0"/>
              <a:t> 1,5 óra pontosan be </a:t>
            </a:r>
            <a:r>
              <a:rPr lang="hu-HU" dirty="0"/>
              <a:t>tudja mutatni, hogyan változott a szektor</a:t>
            </a:r>
            <a:r>
              <a:rPr lang="hu-HU" baseline="0" dirty="0"/>
              <a:t> vagy az egyes szervezetek helyzete, de azt megkíséreljük, hogy az NCTA pályázókról és támogatást nyertekről adunk egy kis összefoglalót.</a:t>
            </a:r>
            <a:endParaRPr lang="hu-HU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hu-HU" alt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</a:t>
            </a:r>
            <a:r>
              <a:rPr lang="hu-HU" baseline="0" dirty="0"/>
              <a:t>z előbbi cél egy igen általános megfogalmazás, azért az belátható, hogy egy kb. 3 éves megvalósítást ajánló program gyökeres változásokat eredményez olyan területeken, ahol évtizedes problémák vannak. Éppen ezért fontos volt a cél bontása és tématerületenként értelmezése.</a:t>
            </a:r>
          </a:p>
          <a:p>
            <a:endParaRPr lang="hu-HU" baseline="0" dirty="0"/>
          </a:p>
          <a:p>
            <a:r>
              <a:rPr lang="hu-HU" baseline="0" dirty="0"/>
              <a:t>Az egyes témák itt láthatóak, a tématerületi célokról pedig később és bővebben ejtek szót.</a:t>
            </a:r>
          </a:p>
          <a:p>
            <a:endParaRPr lang="hu-HU" baseline="0" dirty="0"/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hu-HU" dirty="0"/>
              <a:t>Három</a:t>
            </a:r>
            <a:r>
              <a:rPr lang="hu-HU" baseline="0" dirty="0"/>
              <a:t> tématerületet kiemelnék…</a:t>
            </a:r>
            <a:endParaRPr lang="hu-H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hu-HU" baseline="0" dirty="0"/>
              <a:t>…kettő okból is. Egyrészt ezeket a támogatók is prioritásként kezelik, így az NCTA kiírásaiban is nagy hangsúlyt kaptak. Másrészt a kutatásban is több oldalról igyekeztünk körbejárni.</a:t>
            </a:r>
            <a:endParaRPr lang="hu-HU" dirty="0"/>
          </a:p>
          <a:p>
            <a:endParaRPr lang="hu-H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kiírásokról korábban Móra Veronika már beszélt, de egyrészt nem</a:t>
            </a:r>
            <a:r>
              <a:rPr lang="hu-HU" baseline="0" dirty="0"/>
              <a:t> árt az ismétlés …másrészt az előadás végén a kérdések-válaszok nem arról fog, szólni, hogy Önök kérdeznek, valójában tesztet íratnánk az elhangzottakból…</a:t>
            </a:r>
          </a:p>
          <a:p>
            <a:endParaRPr lang="hu-HU" baseline="0" dirty="0"/>
          </a:p>
          <a:p>
            <a:r>
              <a:rPr lang="hu-HU" baseline="0" dirty="0"/>
              <a:t>…másrészt ezek a keretek fontosak ahhoz, </a:t>
            </a:r>
          </a:p>
          <a:p>
            <a:endParaRPr lang="hu-HU" baseline="0" dirty="0"/>
          </a:p>
          <a:p>
            <a:r>
              <a:rPr lang="hu-HU" baseline="0" dirty="0"/>
              <a:t>hogy több később kiemelt dolog keretbe kerüljön…</a:t>
            </a:r>
          </a:p>
          <a:p>
            <a:r>
              <a:rPr lang="hu-HU" baseline="0" dirty="0"/>
              <a:t>hogy az </a:t>
            </a:r>
            <a:r>
              <a:rPr lang="hu-HU" baseline="0" dirty="0" err="1"/>
              <a:t>NCTA-a</a:t>
            </a:r>
            <a:r>
              <a:rPr lang="hu-HU" baseline="0" dirty="0"/>
              <a:t> működését pontosabban bele tudjuk helyezni az elmúlt évek történéseibe a nonprofit szektorban…</a:t>
            </a:r>
          </a:p>
          <a:p>
            <a:endParaRPr lang="hu-HU" baseline="0" dirty="0"/>
          </a:p>
          <a:p>
            <a:r>
              <a:rPr lang="hu-HU" baseline="0" dirty="0"/>
              <a:t>Ehhez, mármint a keretek kijelöléséhez szolgálhat adalékkal ha pár szót ejtünk magáról a kutatás módszertanáról és ha már a keretekről volt szó, akkor a kutatás korlátairól is.</a:t>
            </a:r>
            <a:endParaRPr lang="hu-H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iakép helye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4579" name="Jegyzetek hely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hu-HU" altLang="en-US"/>
          </a:p>
        </p:txBody>
      </p:sp>
    </p:spTree>
    <p:extLst>
      <p:ext uri="{BB962C8B-B14F-4D97-AF65-F5344CB8AC3E}">
        <p14:creationId xmlns:p14="http://schemas.microsoft.com/office/powerpoint/2010/main" xmlns="" val="4249049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461125" y="539750"/>
            <a:ext cx="1925638" cy="61182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4213" y="539750"/>
            <a:ext cx="5624512" cy="61182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4213" y="2133600"/>
            <a:ext cx="377507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11688" y="2133600"/>
            <a:ext cx="3775075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539750"/>
            <a:ext cx="7702550" cy="1438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Címszöveg formátumának szerkesztése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2133600"/>
            <a:ext cx="770255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hu-HU"/>
              <a:t>Vázlatszöveg formátumának szerkesztése</a:t>
            </a:r>
          </a:p>
          <a:p>
            <a:pPr lvl="1"/>
            <a:r>
              <a:rPr lang="en-GB" altLang="hu-HU"/>
              <a:t>Második vázlatszint</a:t>
            </a:r>
          </a:p>
          <a:p>
            <a:pPr lvl="2"/>
            <a:r>
              <a:rPr lang="en-GB" altLang="hu-HU"/>
              <a:t>Harmadik vázlatszint</a:t>
            </a:r>
          </a:p>
          <a:p>
            <a:pPr lvl="3"/>
            <a:r>
              <a:rPr lang="en-GB" altLang="hu-HU"/>
              <a:t>Negyedik vázlatszint</a:t>
            </a:r>
          </a:p>
          <a:p>
            <a:pPr lvl="4"/>
            <a:r>
              <a:rPr lang="en-GB" altLang="hu-HU"/>
              <a:t>Ötödik vázlatszint</a:t>
            </a:r>
          </a:p>
          <a:p>
            <a:pPr lvl="4"/>
            <a:r>
              <a:rPr lang="en-GB" altLang="hu-HU"/>
              <a:t>Hatodik vázlatszint</a:t>
            </a:r>
          </a:p>
          <a:p>
            <a:pPr lvl="4"/>
            <a:r>
              <a:rPr lang="en-GB" altLang="hu-HU"/>
              <a:t>Hetedik vázlatszint</a:t>
            </a:r>
          </a:p>
          <a:p>
            <a:pPr lvl="4"/>
            <a:r>
              <a:rPr lang="en-GB" altLang="hu-HU"/>
              <a:t>Nyolcadik vázlatszint</a:t>
            </a:r>
          </a:p>
          <a:p>
            <a:pPr lvl="4"/>
            <a:r>
              <a:rPr lang="en-GB" altLang="hu-HU"/>
              <a:t>Kilencedik vázlatszint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3E7A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3E7A"/>
          </a:solidFill>
          <a:latin typeface="Trebuchet MS" pitchFamily="34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3E7A"/>
          </a:solidFill>
          <a:latin typeface="Trebuchet MS" pitchFamily="34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3E7A"/>
          </a:solidFill>
          <a:latin typeface="Trebuchet MS" pitchFamily="34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3E7A"/>
          </a:solidFill>
          <a:latin typeface="Trebuchet MS" pitchFamily="34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3E7A"/>
          </a:solidFill>
          <a:latin typeface="Trebuchet MS" pitchFamily="34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3E7A"/>
          </a:solidFill>
          <a:latin typeface="Trebuchet MS" pitchFamily="34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3E7A"/>
          </a:solidFill>
          <a:latin typeface="Trebuchet MS" pitchFamily="34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3E7A"/>
          </a:solidFill>
          <a:latin typeface="Trebuchet MS" pitchFamily="34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DA80E-DD2C-407F-AEDA-AB1EAB94E8A7}" type="datetimeFigureOut">
              <a:rPr lang="hu-HU" smtClean="0"/>
              <a:pPr/>
              <a:t>2017.04.07.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FF079-DD77-42E3-A45C-B88A2D120FAF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vXqAFL4qVms" TargetMode="External"/><Relationship Id="rId13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12" Type="http://schemas.openxmlformats.org/officeDocument/2006/relationships/hyperlink" Target="https://drive.google.com/file/d/0B9JzwIUek8T-a3lNREZnaXhJT2s/view" TargetMode="External"/><Relationship Id="rId2" Type="http://schemas.openxmlformats.org/officeDocument/2006/relationships/hyperlink" Target="http://indavideo.hu/video/Mit_tanul_egy_budapesti_gimnazista_es_egy_bagi_roma_gyerek_egymasto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outube.com/watch?v=uw6a2urWWSs" TargetMode="External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0" Type="http://schemas.openxmlformats.org/officeDocument/2006/relationships/hyperlink" Target="https://www.youtube.com/watch?v=7YwxTKeHJ-4" TargetMode="External"/><Relationship Id="rId4" Type="http://schemas.openxmlformats.org/officeDocument/2006/relationships/hyperlink" Target="https://www.youtube.com/watch?v=TmAgj8cfK4M" TargetMode="External"/><Relationship Id="rId9" Type="http://schemas.openxmlformats.org/officeDocument/2006/relationships/image" Target="../media/image23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0" y="1395413"/>
            <a:ext cx="9144000" cy="2563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altLang="hu-HU" sz="5400" dirty="0">
                <a:solidFill>
                  <a:srgbClr val="FFFFFF"/>
                </a:solidFill>
                <a:latin typeface="Trebuchet MS" pitchFamily="34" charset="0"/>
              </a:rPr>
              <a:t>4 év 448 </a:t>
            </a:r>
            <a:r>
              <a:rPr lang="en-GB" altLang="hu-HU" sz="5400" dirty="0" err="1">
                <a:solidFill>
                  <a:srgbClr val="FFFFFF"/>
                </a:solidFill>
                <a:latin typeface="Trebuchet MS" pitchFamily="34" charset="0"/>
              </a:rPr>
              <a:t>feladat</a:t>
            </a:r>
            <a:endParaRPr lang="hu-HU" altLang="hu-HU" sz="5400" dirty="0">
              <a:solidFill>
                <a:srgbClr val="FFFFFF"/>
              </a:solidFill>
              <a:latin typeface="Trebuchet MS" pitchFamily="34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dirty="0"/>
              <a:t>Az EGT és Norvég Civil Támogatási Alap 2012-2017 </a:t>
            </a:r>
            <a:r>
              <a:rPr lang="hu-HU" dirty="0" smtClean="0"/>
              <a:t>értékelése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79512" y="1280949"/>
            <a:ext cx="8784975" cy="4524315"/>
          </a:xfrm>
          <a:prstGeom prst="rect">
            <a:avLst/>
          </a:prstGeom>
        </p:spPr>
        <p:txBody>
          <a:bodyPr wrap="square" anchor="ctr" anchorCtr="0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Szakirodalom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Kérdőívek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Fókuszcsoportok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Pályázati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adatlapok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és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értékelő</a:t>
            </a:r>
            <a:r>
              <a:rPr lang="hu-HU" sz="3200" dirty="0">
                <a:solidFill>
                  <a:srgbClr val="00427A"/>
                </a:solidFill>
              </a:rPr>
              <a:t>lapok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Interjúk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Média</a:t>
            </a:r>
            <a:endParaRPr lang="hu-HU" sz="3200" dirty="0">
              <a:solidFill>
                <a:srgbClr val="00427A"/>
              </a:solidFill>
            </a:endParaRP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keretei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79512" y="1268412"/>
            <a:ext cx="8784975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Szakirodalom</a:t>
            </a:r>
            <a:endParaRPr lang="en-US" sz="3200" dirty="0">
              <a:solidFill>
                <a:srgbClr val="00427A"/>
              </a:solidFill>
            </a:endParaRPr>
          </a:p>
        </p:txBody>
      </p:sp>
      <p:sp>
        <p:nvSpPr>
          <p:cNvPr id="5" name="Lekerekített téglalap 4"/>
          <p:cNvSpPr/>
          <p:nvPr/>
        </p:nvSpPr>
        <p:spPr bwMode="auto">
          <a:xfrm>
            <a:off x="2843808" y="2636912"/>
            <a:ext cx="3528392" cy="158417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Arial" pitchFamily="34" charset="0"/>
              <a:buChar char="•"/>
            </a:pPr>
            <a:r>
              <a:rPr lang="hu-HU" sz="2400" dirty="0"/>
              <a:t>Nonprofit szektor</a:t>
            </a:r>
          </a:p>
          <a:p>
            <a:pPr marL="342900" indent="-342900">
              <a:lnSpc>
                <a:spcPct val="150000"/>
              </a:lnSpc>
              <a:buClr>
                <a:srgbClr val="C00000"/>
              </a:buClr>
              <a:buFont typeface="Arial" pitchFamily="34" charset="0"/>
              <a:buChar char="•"/>
            </a:pPr>
            <a:r>
              <a:rPr lang="hu-HU" sz="2400" dirty="0"/>
              <a:t>NCTA tématerületei</a:t>
            </a:r>
            <a:endParaRPr lang="en-US" sz="2400" dirty="0">
              <a:solidFill>
                <a:srgbClr val="00427A"/>
              </a:solidFill>
            </a:endParaRP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keretei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179512" y="1268412"/>
            <a:ext cx="8784975" cy="1478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 startAt="2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Kérdőívek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FF0000"/>
              </a:buClr>
            </a:pPr>
            <a:endParaRPr lang="hu-HU" sz="3200" dirty="0">
              <a:solidFill>
                <a:srgbClr val="00427A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1403648" y="1988840"/>
            <a:ext cx="6336704" cy="4176464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/>
              <a:t>Online </a:t>
            </a:r>
            <a:r>
              <a:rPr lang="en-US" b="1" dirty="0" err="1"/>
              <a:t>kérdőív</a:t>
            </a:r>
            <a:r>
              <a:rPr lang="en-US" b="1" dirty="0"/>
              <a:t> a </a:t>
            </a:r>
            <a:r>
              <a:rPr lang="en-US" b="1" dirty="0" err="1"/>
              <a:t>pályázó</a:t>
            </a:r>
            <a:r>
              <a:rPr lang="en-US" b="1" dirty="0"/>
              <a:t> </a:t>
            </a:r>
            <a:r>
              <a:rPr lang="en-US" b="1" dirty="0" err="1"/>
              <a:t>szervezetek</a:t>
            </a:r>
            <a:r>
              <a:rPr lang="en-US" b="1" dirty="0"/>
              <a:t> </a:t>
            </a:r>
            <a:r>
              <a:rPr lang="en-US" b="1" dirty="0" err="1"/>
              <a:t>körébe</a:t>
            </a:r>
            <a:r>
              <a:rPr lang="hu-HU" b="1" dirty="0"/>
              <a:t>n</a:t>
            </a:r>
            <a:endParaRPr lang="en-US" b="1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algn="ctr"/>
            <a:endParaRPr lang="en-US" dirty="0"/>
          </a:p>
          <a:p>
            <a:endParaRPr lang="en-US" dirty="0"/>
          </a:p>
          <a:p>
            <a:pPr algn="ctr">
              <a:lnSpc>
                <a:spcPct val="150000"/>
              </a:lnSpc>
              <a:buClr>
                <a:srgbClr val="FF0000"/>
              </a:buClr>
            </a:pP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keretei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179512" y="1268412"/>
            <a:ext cx="8784975" cy="1478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 startAt="2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Kérdőívek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FF0000"/>
              </a:buClr>
            </a:pPr>
            <a:endParaRPr lang="hu-HU" sz="3200" dirty="0">
              <a:solidFill>
                <a:srgbClr val="00427A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1403648" y="1988840"/>
            <a:ext cx="6336704" cy="4176464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/>
              <a:t>Online </a:t>
            </a:r>
            <a:r>
              <a:rPr lang="en-US" b="1" dirty="0" err="1"/>
              <a:t>kérdőív</a:t>
            </a:r>
            <a:r>
              <a:rPr lang="en-US" b="1" dirty="0"/>
              <a:t> a </a:t>
            </a:r>
            <a:r>
              <a:rPr lang="en-US" b="1" dirty="0" err="1"/>
              <a:t>pályázó</a:t>
            </a:r>
            <a:r>
              <a:rPr lang="en-US" b="1" dirty="0"/>
              <a:t> </a:t>
            </a:r>
            <a:r>
              <a:rPr lang="en-US" b="1" dirty="0" err="1"/>
              <a:t>szervezetek</a:t>
            </a:r>
            <a:r>
              <a:rPr lang="en-US" b="1" dirty="0"/>
              <a:t> </a:t>
            </a:r>
            <a:r>
              <a:rPr lang="en-US" b="1" dirty="0" err="1"/>
              <a:t>körébe</a:t>
            </a:r>
            <a:r>
              <a:rPr lang="hu-HU" b="1" dirty="0"/>
              <a:t>n</a:t>
            </a:r>
            <a:endParaRPr lang="en-US" b="1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algn="ctr"/>
            <a:endParaRPr lang="en-US" dirty="0"/>
          </a:p>
          <a:p>
            <a:endParaRPr lang="en-US" dirty="0"/>
          </a:p>
          <a:p>
            <a:pPr algn="ctr">
              <a:lnSpc>
                <a:spcPct val="150000"/>
              </a:lnSpc>
              <a:buClr>
                <a:srgbClr val="FF0000"/>
              </a:buClr>
            </a:pP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1475656" y="2636912"/>
            <a:ext cx="3024336" cy="3312368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00050" indent="-400050" algn="ctr"/>
            <a:r>
              <a:rPr lang="en-US" b="1" dirty="0"/>
              <a:t>2013 </a:t>
            </a:r>
            <a:r>
              <a:rPr lang="en-US" b="1" dirty="0" err="1"/>
              <a:t>tavasz</a:t>
            </a:r>
            <a:endParaRPr lang="en-US" b="1" dirty="0"/>
          </a:p>
          <a:p>
            <a:endParaRPr lang="hu-HU" dirty="0"/>
          </a:p>
          <a:p>
            <a:pPr algn="ctr"/>
            <a:r>
              <a:rPr lang="en-US" dirty="0"/>
              <a:t>30%-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válaszadás</a:t>
            </a:r>
            <a:endParaRPr lang="en-US" dirty="0"/>
          </a:p>
          <a:p>
            <a:pPr algn="ctr"/>
            <a:r>
              <a:rPr lang="en-US" dirty="0"/>
              <a:t>55 </a:t>
            </a:r>
            <a:r>
              <a:rPr lang="en-US" dirty="0" err="1"/>
              <a:t>kérdéscsoport</a:t>
            </a:r>
            <a:endParaRPr lang="hu-HU" dirty="0"/>
          </a:p>
          <a:p>
            <a:endParaRPr lang="hu-HU" dirty="0"/>
          </a:p>
          <a:p>
            <a:pPr marL="285750" indent="-2857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err="1"/>
              <a:t>Programról</a:t>
            </a:r>
            <a:r>
              <a:rPr lang="en-US" sz="1600" dirty="0"/>
              <a:t> </a:t>
            </a:r>
            <a:r>
              <a:rPr lang="en-US" sz="1600" dirty="0" err="1"/>
              <a:t>való</a:t>
            </a:r>
            <a:r>
              <a:rPr lang="en-US" sz="1600" dirty="0"/>
              <a:t> </a:t>
            </a:r>
            <a:r>
              <a:rPr lang="en-US" sz="1600" dirty="0" err="1"/>
              <a:t>ismeretek</a:t>
            </a:r>
            <a:endParaRPr lang="hu-HU" sz="1600" dirty="0" err="1"/>
          </a:p>
          <a:p>
            <a:pPr marL="285750" indent="-2857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err="1"/>
              <a:t>Elvárások</a:t>
            </a:r>
            <a:endParaRPr lang="hu-HU" sz="1600" dirty="0" err="1"/>
          </a:p>
          <a:p>
            <a:pPr marL="285750" indent="-2857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err="1"/>
              <a:t>Értékeléssel</a:t>
            </a:r>
            <a:r>
              <a:rPr lang="en-US" sz="1600" dirty="0"/>
              <a:t> </a:t>
            </a:r>
            <a:r>
              <a:rPr lang="en-US" sz="1600" dirty="0" err="1"/>
              <a:t>kapcsolatos</a:t>
            </a:r>
            <a:r>
              <a:rPr lang="hu-HU" sz="1600" dirty="0"/>
              <a:t> </a:t>
            </a:r>
            <a:r>
              <a:rPr lang="en-US" sz="1600" dirty="0" err="1"/>
              <a:t>észrevételek</a:t>
            </a:r>
            <a:endParaRPr lang="hu-HU" sz="1600" dirty="0" err="1"/>
          </a:p>
          <a:p>
            <a:pPr marL="285750" indent="-2857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err="1"/>
              <a:t>Kezdeti</a:t>
            </a:r>
            <a:r>
              <a:rPr lang="en-US" sz="1600" dirty="0"/>
              <a:t> </a:t>
            </a:r>
            <a:r>
              <a:rPr lang="en-US" sz="1600" dirty="0" err="1"/>
              <a:t>tapsztalatok</a:t>
            </a:r>
            <a:endParaRPr lang="en-US" sz="1600" dirty="0"/>
          </a:p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hu-H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keretei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179512" y="1268412"/>
            <a:ext cx="8784975" cy="1478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 startAt="2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Kérdőívek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FF0000"/>
              </a:buClr>
            </a:pPr>
            <a:endParaRPr lang="hu-HU" sz="3200" dirty="0">
              <a:solidFill>
                <a:srgbClr val="00427A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1403648" y="1988840"/>
            <a:ext cx="6336704" cy="4176464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/>
              <a:t>Online </a:t>
            </a:r>
            <a:r>
              <a:rPr lang="en-US" b="1" dirty="0" err="1"/>
              <a:t>kérdőív</a:t>
            </a:r>
            <a:r>
              <a:rPr lang="en-US" b="1" dirty="0"/>
              <a:t> a </a:t>
            </a:r>
            <a:r>
              <a:rPr lang="en-US" b="1" dirty="0" err="1"/>
              <a:t>pályázó</a:t>
            </a:r>
            <a:r>
              <a:rPr lang="en-US" b="1" dirty="0"/>
              <a:t> </a:t>
            </a:r>
            <a:r>
              <a:rPr lang="en-US" b="1" dirty="0" err="1"/>
              <a:t>szervezetek</a:t>
            </a:r>
            <a:r>
              <a:rPr lang="en-US" b="1" dirty="0"/>
              <a:t> </a:t>
            </a:r>
            <a:r>
              <a:rPr lang="en-US" b="1" dirty="0" err="1"/>
              <a:t>körébe</a:t>
            </a:r>
            <a:r>
              <a:rPr lang="hu-HU" b="1" dirty="0"/>
              <a:t>n</a:t>
            </a:r>
            <a:endParaRPr lang="en-US" b="1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algn="ctr"/>
            <a:endParaRPr lang="en-US" dirty="0"/>
          </a:p>
          <a:p>
            <a:endParaRPr lang="en-US" dirty="0"/>
          </a:p>
          <a:p>
            <a:pPr algn="ctr">
              <a:lnSpc>
                <a:spcPct val="150000"/>
              </a:lnSpc>
              <a:buClr>
                <a:srgbClr val="FF0000"/>
              </a:buClr>
            </a:pP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1475656" y="2636912"/>
            <a:ext cx="3024336" cy="3312368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400050" indent="-400050" algn="ctr"/>
            <a:r>
              <a:rPr lang="en-US" b="1" dirty="0"/>
              <a:t>2013 </a:t>
            </a:r>
            <a:r>
              <a:rPr lang="en-US" b="1" dirty="0" err="1"/>
              <a:t>tavasz</a:t>
            </a:r>
            <a:endParaRPr lang="en-US" b="1" dirty="0"/>
          </a:p>
          <a:p>
            <a:endParaRPr lang="hu-HU" dirty="0"/>
          </a:p>
          <a:p>
            <a:pPr algn="ctr"/>
            <a:r>
              <a:rPr lang="en-US" dirty="0"/>
              <a:t>30%-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válaszadás</a:t>
            </a:r>
            <a:endParaRPr lang="en-US" dirty="0"/>
          </a:p>
          <a:p>
            <a:pPr algn="ctr"/>
            <a:r>
              <a:rPr lang="en-US" dirty="0"/>
              <a:t>55 </a:t>
            </a:r>
            <a:r>
              <a:rPr lang="en-US" dirty="0" err="1"/>
              <a:t>kérdéscsoport</a:t>
            </a:r>
            <a:endParaRPr lang="hu-HU" dirty="0"/>
          </a:p>
          <a:p>
            <a:endParaRPr lang="hu-HU" dirty="0"/>
          </a:p>
          <a:p>
            <a:pPr marL="285750" indent="-2857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err="1"/>
              <a:t>Programról</a:t>
            </a:r>
            <a:r>
              <a:rPr lang="en-US" sz="1600" dirty="0"/>
              <a:t> </a:t>
            </a:r>
            <a:r>
              <a:rPr lang="en-US" sz="1600" dirty="0" err="1"/>
              <a:t>való</a:t>
            </a:r>
            <a:r>
              <a:rPr lang="en-US" sz="1600" dirty="0"/>
              <a:t> </a:t>
            </a:r>
            <a:r>
              <a:rPr lang="en-US" sz="1600" dirty="0" err="1"/>
              <a:t>ismeretek</a:t>
            </a:r>
            <a:endParaRPr lang="hu-HU" sz="1600" dirty="0" err="1"/>
          </a:p>
          <a:p>
            <a:pPr marL="285750" indent="-2857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err="1"/>
              <a:t>Elvárások</a:t>
            </a:r>
            <a:endParaRPr lang="hu-HU" sz="1600" dirty="0" err="1"/>
          </a:p>
          <a:p>
            <a:pPr marL="285750" indent="-2857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err="1"/>
              <a:t>Értékeléssel</a:t>
            </a:r>
            <a:r>
              <a:rPr lang="en-US" sz="1600" dirty="0"/>
              <a:t> </a:t>
            </a:r>
            <a:r>
              <a:rPr lang="en-US" sz="1600" dirty="0" err="1"/>
              <a:t>kapcsolatos</a:t>
            </a:r>
            <a:r>
              <a:rPr lang="hu-HU" sz="1600" dirty="0"/>
              <a:t> </a:t>
            </a:r>
            <a:r>
              <a:rPr lang="en-US" sz="1600" dirty="0" err="1"/>
              <a:t>észrevételek</a:t>
            </a:r>
            <a:endParaRPr lang="hu-HU" sz="1600" dirty="0" err="1"/>
          </a:p>
          <a:p>
            <a:pPr marL="285750" indent="-285750">
              <a:buClr>
                <a:schemeClr val="bg1"/>
              </a:buClr>
              <a:buFont typeface="Arial" pitchFamily="34" charset="0"/>
              <a:buChar char="•"/>
            </a:pPr>
            <a:r>
              <a:rPr lang="en-US" sz="1600" dirty="0" err="1"/>
              <a:t>Kezdeti</a:t>
            </a:r>
            <a:r>
              <a:rPr lang="en-US" sz="1600" dirty="0"/>
              <a:t> </a:t>
            </a:r>
            <a:r>
              <a:rPr lang="en-US" sz="1600" dirty="0" err="1"/>
              <a:t>tapsztalatok</a:t>
            </a:r>
            <a:endParaRPr lang="en-US" sz="1600" dirty="0"/>
          </a:p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hu-H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4644008" y="2636912"/>
            <a:ext cx="3024336" cy="3312368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rgbClr val="00427A"/>
                </a:solidFill>
              </a:rPr>
              <a:t>2015 </a:t>
            </a:r>
            <a:r>
              <a:rPr lang="en-US" b="1" dirty="0" err="1">
                <a:solidFill>
                  <a:srgbClr val="00427A"/>
                </a:solidFill>
              </a:rPr>
              <a:t>nyár</a:t>
            </a:r>
            <a:endParaRPr lang="en-US" b="1" dirty="0">
              <a:solidFill>
                <a:srgbClr val="00427A"/>
              </a:solidFill>
            </a:endParaRPr>
          </a:p>
          <a:p>
            <a:endParaRPr lang="hu-HU" dirty="0">
              <a:solidFill>
                <a:srgbClr val="00427A"/>
              </a:solidFill>
            </a:endParaRPr>
          </a:p>
          <a:p>
            <a:pPr algn="ctr"/>
            <a:r>
              <a:rPr lang="en-US" dirty="0">
                <a:solidFill>
                  <a:srgbClr val="00427A"/>
                </a:solidFill>
              </a:rPr>
              <a:t>54%-</a:t>
            </a:r>
            <a:r>
              <a:rPr lang="en-US" dirty="0" err="1">
                <a:solidFill>
                  <a:srgbClr val="00427A"/>
                </a:solidFill>
              </a:rPr>
              <a:t>os</a:t>
            </a:r>
            <a:r>
              <a:rPr lang="en-US" dirty="0">
                <a:solidFill>
                  <a:srgbClr val="00427A"/>
                </a:solidFill>
              </a:rPr>
              <a:t> </a:t>
            </a:r>
            <a:r>
              <a:rPr lang="en-US" dirty="0" err="1">
                <a:solidFill>
                  <a:srgbClr val="00427A"/>
                </a:solidFill>
              </a:rPr>
              <a:t>válaszsadás</a:t>
            </a:r>
            <a:endParaRPr lang="en-US" dirty="0">
              <a:solidFill>
                <a:srgbClr val="00427A"/>
              </a:solidFill>
            </a:endParaRPr>
          </a:p>
          <a:p>
            <a:pPr algn="ctr"/>
            <a:r>
              <a:rPr lang="en-US" dirty="0">
                <a:solidFill>
                  <a:srgbClr val="00427A"/>
                </a:solidFill>
              </a:rPr>
              <a:t>47 </a:t>
            </a:r>
            <a:r>
              <a:rPr lang="en-US" dirty="0" err="1">
                <a:solidFill>
                  <a:srgbClr val="00427A"/>
                </a:solidFill>
              </a:rPr>
              <a:t>kérdéscsoport</a:t>
            </a:r>
            <a:endParaRPr lang="hu-HU" dirty="0">
              <a:solidFill>
                <a:srgbClr val="00427A"/>
              </a:solidFill>
            </a:endParaRPr>
          </a:p>
          <a:p>
            <a:endParaRPr lang="en-US" dirty="0">
              <a:solidFill>
                <a:srgbClr val="00427A"/>
              </a:solidFill>
            </a:endParaRPr>
          </a:p>
          <a:p>
            <a:pPr marL="285750" indent="-285750">
              <a:buClr>
                <a:srgbClr val="00427A"/>
              </a:buClr>
              <a:buFont typeface="Arial" pitchFamily="34" charset="0"/>
              <a:buChar char="•"/>
            </a:pPr>
            <a:r>
              <a:rPr lang="en-US" sz="1600" dirty="0" err="1">
                <a:solidFill>
                  <a:srgbClr val="00427A"/>
                </a:solidFill>
              </a:rPr>
              <a:t>Pályázó</a:t>
            </a:r>
            <a:r>
              <a:rPr lang="en-US" sz="1600" dirty="0">
                <a:solidFill>
                  <a:srgbClr val="00427A"/>
                </a:solidFill>
              </a:rPr>
              <a:t> </a:t>
            </a:r>
            <a:r>
              <a:rPr lang="en-US" sz="1600" dirty="0" err="1">
                <a:solidFill>
                  <a:srgbClr val="00427A"/>
                </a:solidFill>
              </a:rPr>
              <a:t>szervezetek</a:t>
            </a:r>
            <a:r>
              <a:rPr lang="en-US" sz="1600" dirty="0">
                <a:solidFill>
                  <a:srgbClr val="00427A"/>
                </a:solidFill>
              </a:rPr>
              <a:t> </a:t>
            </a:r>
            <a:r>
              <a:rPr lang="en-US" sz="1600" dirty="0" err="1">
                <a:solidFill>
                  <a:srgbClr val="00427A"/>
                </a:solidFill>
              </a:rPr>
              <a:t>jellemzői</a:t>
            </a:r>
            <a:endParaRPr lang="en-US" sz="1600" dirty="0">
              <a:solidFill>
                <a:srgbClr val="00427A"/>
              </a:solidFill>
            </a:endParaRPr>
          </a:p>
          <a:p>
            <a:pPr marL="285750" indent="-285750">
              <a:buClr>
                <a:srgbClr val="00427A"/>
              </a:buClr>
              <a:buFont typeface="Arial" pitchFamily="34" charset="0"/>
              <a:buChar char="•"/>
            </a:pPr>
            <a:r>
              <a:rPr lang="en-US" sz="1600" dirty="0" err="1">
                <a:solidFill>
                  <a:srgbClr val="00427A"/>
                </a:solidFill>
              </a:rPr>
              <a:t>Attitűdök</a:t>
            </a:r>
            <a:r>
              <a:rPr lang="en-US" sz="1600" dirty="0">
                <a:solidFill>
                  <a:srgbClr val="00427A"/>
                </a:solidFill>
              </a:rPr>
              <a:t> a nonprofit </a:t>
            </a:r>
            <a:r>
              <a:rPr lang="en-US" sz="1600" dirty="0" err="1">
                <a:solidFill>
                  <a:srgbClr val="00427A"/>
                </a:solidFill>
              </a:rPr>
              <a:t>szektor</a:t>
            </a:r>
            <a:r>
              <a:rPr lang="en-US" sz="1600" dirty="0">
                <a:solidFill>
                  <a:srgbClr val="00427A"/>
                </a:solidFill>
              </a:rPr>
              <a:t> </a:t>
            </a:r>
            <a:r>
              <a:rPr lang="en-US" sz="1600" dirty="0" err="1">
                <a:solidFill>
                  <a:srgbClr val="00427A"/>
                </a:solidFill>
              </a:rPr>
              <a:t>felé</a:t>
            </a:r>
            <a:endParaRPr lang="en-US" sz="1600" dirty="0">
              <a:solidFill>
                <a:srgbClr val="00427A"/>
              </a:solidFill>
            </a:endParaRPr>
          </a:p>
          <a:p>
            <a:pPr marL="285750" indent="-285750">
              <a:buClr>
                <a:srgbClr val="00427A"/>
              </a:buClr>
              <a:buFont typeface="Arial" pitchFamily="34" charset="0"/>
              <a:buChar char="•"/>
            </a:pPr>
            <a:r>
              <a:rPr lang="en-US" sz="1600" dirty="0" err="1">
                <a:solidFill>
                  <a:srgbClr val="00427A"/>
                </a:solidFill>
              </a:rPr>
              <a:t>Tapasztalatok</a:t>
            </a:r>
            <a:r>
              <a:rPr lang="en-US" sz="1600" dirty="0">
                <a:solidFill>
                  <a:srgbClr val="00427A"/>
                </a:solidFill>
              </a:rPr>
              <a:t>, </a:t>
            </a:r>
            <a:r>
              <a:rPr lang="en-US" sz="1600" dirty="0" err="1">
                <a:solidFill>
                  <a:srgbClr val="00427A"/>
                </a:solidFill>
              </a:rPr>
              <a:t>elért</a:t>
            </a:r>
            <a:r>
              <a:rPr lang="en-US" sz="1600" dirty="0">
                <a:solidFill>
                  <a:srgbClr val="00427A"/>
                </a:solidFill>
              </a:rPr>
              <a:t> </a:t>
            </a:r>
            <a:r>
              <a:rPr lang="en-US" sz="1600" dirty="0" err="1">
                <a:solidFill>
                  <a:srgbClr val="00427A"/>
                </a:solidFill>
              </a:rPr>
              <a:t>hatás</a:t>
            </a:r>
            <a:endParaRPr lang="en-US" sz="1600" dirty="0">
              <a:solidFill>
                <a:srgbClr val="00427A"/>
              </a:solidFill>
            </a:endParaRP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sp>
        <p:nvSpPr>
          <p:cNvPr id="11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keretei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79512" y="1268412"/>
            <a:ext cx="8784975" cy="1478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 startAt="3"/>
            </a:pPr>
            <a:r>
              <a:rPr lang="hu-HU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Fókuszcsoportok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FF0000"/>
              </a:buClr>
            </a:pPr>
            <a:endParaRPr lang="hu-HU" sz="3200" dirty="0">
              <a:solidFill>
                <a:srgbClr val="00427A"/>
              </a:solidFill>
            </a:endParaRP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1835696" y="1988840"/>
            <a:ext cx="5472608" cy="4032448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/>
              <a:t>8 </a:t>
            </a:r>
            <a:r>
              <a:rPr lang="en-US" dirty="0" err="1"/>
              <a:t>támogatotti</a:t>
            </a:r>
            <a:r>
              <a:rPr lang="en-US" dirty="0"/>
              <a:t> </a:t>
            </a:r>
            <a:r>
              <a:rPr lang="en-US" dirty="0" err="1"/>
              <a:t>fókuszcsoport</a:t>
            </a:r>
            <a:r>
              <a:rPr lang="en-US" dirty="0"/>
              <a:t> </a:t>
            </a:r>
            <a:r>
              <a:rPr lang="en-US" dirty="0" err="1"/>
              <a:t>témakörönként</a:t>
            </a:r>
            <a:endParaRPr lang="en-US" dirty="0"/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endParaRPr lang="hu-HU" dirty="0"/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/>
              <a:t>2 </a:t>
            </a:r>
            <a:r>
              <a:rPr lang="en-US" dirty="0" err="1"/>
              <a:t>fókuszcsoport</a:t>
            </a:r>
            <a:r>
              <a:rPr lang="en-US" dirty="0"/>
              <a:t> </a:t>
            </a:r>
            <a:r>
              <a:rPr lang="en-US" dirty="0" err="1"/>
              <a:t>résztvevőkkel</a:t>
            </a:r>
            <a:r>
              <a:rPr lang="hu-HU" dirty="0"/>
              <a:t> </a:t>
            </a:r>
            <a:r>
              <a:rPr lang="en-US" dirty="0"/>
              <a:t>(</a:t>
            </a:r>
            <a:r>
              <a:rPr lang="en-US" dirty="0" err="1"/>
              <a:t>foglalkozásvezetők</a:t>
            </a:r>
            <a:r>
              <a:rPr lang="en-US" dirty="0"/>
              <a:t>)</a:t>
            </a:r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endParaRPr lang="hu-HU" dirty="0"/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/>
              <a:t>2 </a:t>
            </a:r>
            <a:r>
              <a:rPr lang="en-US" dirty="0" err="1"/>
              <a:t>fókuszcsoport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NCTA </a:t>
            </a:r>
            <a:r>
              <a:rPr lang="en-US" dirty="0" err="1"/>
              <a:t>értékeléséről</a:t>
            </a:r>
            <a:r>
              <a:rPr lang="en-US" dirty="0"/>
              <a:t> (</a:t>
            </a:r>
            <a:r>
              <a:rPr lang="en-US" dirty="0" err="1"/>
              <a:t>értékelők</a:t>
            </a:r>
            <a:r>
              <a:rPr lang="en-US" dirty="0"/>
              <a:t>, </a:t>
            </a:r>
            <a:r>
              <a:rPr lang="en-US" dirty="0" err="1"/>
              <a:t>bíráló</a:t>
            </a:r>
            <a:r>
              <a:rPr lang="en-US" dirty="0"/>
              <a:t> </a:t>
            </a:r>
            <a:r>
              <a:rPr lang="en-US" dirty="0" err="1"/>
              <a:t>bizottsági</a:t>
            </a:r>
            <a:r>
              <a:rPr lang="en-US" dirty="0"/>
              <a:t> </a:t>
            </a:r>
            <a:r>
              <a:rPr lang="en-US" dirty="0" err="1"/>
              <a:t>tagok</a:t>
            </a:r>
            <a:r>
              <a:rPr lang="en-US" dirty="0"/>
              <a:t>)</a:t>
            </a:r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endParaRPr lang="hu-HU" dirty="0"/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/>
              <a:t>2 </a:t>
            </a:r>
            <a:r>
              <a:rPr lang="en-US" dirty="0" err="1"/>
              <a:t>fókuszcsoport</a:t>
            </a:r>
            <a:r>
              <a:rPr lang="en-US" dirty="0"/>
              <a:t> a nonprofit </a:t>
            </a:r>
            <a:r>
              <a:rPr lang="en-US" dirty="0" err="1"/>
              <a:t>szektor</a:t>
            </a:r>
            <a:r>
              <a:rPr lang="en-US" dirty="0"/>
              <a:t> </a:t>
            </a:r>
            <a:r>
              <a:rPr lang="en-US" dirty="0" err="1"/>
              <a:t>helyzetéről</a:t>
            </a:r>
            <a:r>
              <a:rPr lang="en-US" dirty="0"/>
              <a:t> (</a:t>
            </a:r>
            <a:r>
              <a:rPr lang="en-US" dirty="0" err="1"/>
              <a:t>független</a:t>
            </a:r>
            <a:r>
              <a:rPr lang="en-US" dirty="0"/>
              <a:t> </a:t>
            </a:r>
            <a:r>
              <a:rPr lang="en-US" dirty="0" err="1"/>
              <a:t>szakértőkkel</a:t>
            </a:r>
            <a:r>
              <a:rPr lang="en-US" dirty="0"/>
              <a:t>)</a:t>
            </a:r>
            <a:endParaRPr lang="hu-HU" dirty="0"/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endParaRPr lang="en-US" dirty="0"/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err="1"/>
              <a:t>Regionális</a:t>
            </a:r>
            <a:r>
              <a:rPr lang="en-US" dirty="0"/>
              <a:t> </a:t>
            </a:r>
            <a:r>
              <a:rPr lang="hu-HU" dirty="0"/>
              <a:t>találkozókon</a:t>
            </a:r>
            <a:r>
              <a:rPr lang="en-US" dirty="0"/>
              <a:t> 6 </a:t>
            </a:r>
            <a:r>
              <a:rPr lang="hu-HU" dirty="0"/>
              <a:t>műhelymunka </a:t>
            </a:r>
            <a:r>
              <a:rPr lang="en-US" dirty="0"/>
              <a:t>a </a:t>
            </a:r>
            <a:r>
              <a:rPr lang="en-US" dirty="0" err="1"/>
              <a:t>támogatottakkal</a:t>
            </a: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keretei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79512" y="1268412"/>
            <a:ext cx="8784975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 startAt="4"/>
            </a:pPr>
            <a:r>
              <a:rPr lang="en-US" sz="3200" dirty="0" err="1">
                <a:solidFill>
                  <a:srgbClr val="00427A"/>
                </a:solidFill>
              </a:rPr>
              <a:t>Pályázati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adatlapok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és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értékelők</a:t>
            </a:r>
            <a:endParaRPr lang="en-US" sz="3200" dirty="0">
              <a:solidFill>
                <a:srgbClr val="00427A"/>
              </a:solidFill>
            </a:endParaRP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1835696" y="2708920"/>
            <a:ext cx="5472608" cy="144016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err="1"/>
              <a:t>Adatbázis</a:t>
            </a:r>
            <a:r>
              <a:rPr lang="en-US" dirty="0"/>
              <a:t> </a:t>
            </a:r>
            <a:r>
              <a:rPr lang="en-US" dirty="0" err="1"/>
              <a:t>létrehozása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r>
              <a:rPr lang="en-US" dirty="0" err="1"/>
              <a:t>elemzése</a:t>
            </a:r>
            <a:r>
              <a:rPr lang="en-US" dirty="0"/>
              <a:t> a </a:t>
            </a:r>
            <a:r>
              <a:rPr lang="en-US" dirty="0" err="1"/>
              <a:t>pályázati</a:t>
            </a:r>
            <a:r>
              <a:rPr lang="en-US" dirty="0"/>
              <a:t> </a:t>
            </a:r>
            <a:r>
              <a:rPr lang="en-US" dirty="0" err="1"/>
              <a:t>adatlapok</a:t>
            </a:r>
            <a:r>
              <a:rPr lang="en-US" dirty="0"/>
              <a:t> </a:t>
            </a:r>
            <a:r>
              <a:rPr lang="en-US" dirty="0" err="1"/>
              <a:t>adataiból</a:t>
            </a:r>
            <a:endParaRPr lang="en-US" dirty="0"/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endParaRPr lang="en-US" dirty="0"/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err="1"/>
              <a:t>Projekt</a:t>
            </a:r>
            <a:r>
              <a:rPr lang="en-US" dirty="0"/>
              <a:t> </a:t>
            </a:r>
            <a:r>
              <a:rPr lang="en-US" dirty="0" err="1"/>
              <a:t>előrehaladási</a:t>
            </a:r>
            <a:r>
              <a:rPr lang="en-US" dirty="0"/>
              <a:t> </a:t>
            </a:r>
            <a:r>
              <a:rPr lang="en-US" dirty="0" err="1"/>
              <a:t>jelentések</a:t>
            </a:r>
            <a:r>
              <a:rPr lang="en-US" dirty="0"/>
              <a:t> </a:t>
            </a:r>
            <a:r>
              <a:rPr lang="en-US" dirty="0" err="1"/>
              <a:t>feldolgozása</a:t>
            </a: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keretei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79512" y="1268412"/>
            <a:ext cx="8784975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 startAt="5"/>
            </a:pPr>
            <a:r>
              <a:rPr lang="en-US" sz="3200" dirty="0" err="1">
                <a:solidFill>
                  <a:srgbClr val="00427A"/>
                </a:solidFill>
              </a:rPr>
              <a:t>Interjúk</a:t>
            </a:r>
            <a:endParaRPr lang="en-US" sz="3200" dirty="0">
              <a:solidFill>
                <a:srgbClr val="00427A"/>
              </a:solidFill>
            </a:endParaRP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1835696" y="2564904"/>
            <a:ext cx="5472608" cy="1728192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 err="1"/>
              <a:t>Esettanulmány</a:t>
            </a:r>
            <a:r>
              <a:rPr lang="en-US" dirty="0"/>
              <a:t> a 16 </a:t>
            </a:r>
            <a:r>
              <a:rPr lang="en-US" dirty="0" err="1"/>
              <a:t>legeredményesebb</a:t>
            </a:r>
            <a:r>
              <a:rPr lang="en-US" dirty="0"/>
              <a:t> </a:t>
            </a:r>
            <a:r>
              <a:rPr lang="en-US" dirty="0" err="1"/>
              <a:t>szervezetről</a:t>
            </a:r>
            <a:endParaRPr lang="en-US" dirty="0"/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en-US" dirty="0"/>
          </a:p>
          <a:p>
            <a:pPr marL="363538" indent="-363538">
              <a:buClr>
                <a:srgbClr val="C00000"/>
              </a:buClr>
              <a:buFont typeface="Arial" pitchFamily="34" charset="0"/>
              <a:buChar char="•"/>
            </a:pPr>
            <a:r>
              <a:rPr lang="en-US" dirty="0"/>
              <a:t>18 </a:t>
            </a:r>
            <a:r>
              <a:rPr lang="en-US" dirty="0" err="1"/>
              <a:t>interjú</a:t>
            </a:r>
            <a:r>
              <a:rPr lang="en-US" dirty="0"/>
              <a:t> 5 </a:t>
            </a:r>
            <a:r>
              <a:rPr lang="en-US" dirty="0" err="1"/>
              <a:t>szervezet</a:t>
            </a:r>
            <a:r>
              <a:rPr lang="en-US" dirty="0"/>
              <a:t> </a:t>
            </a:r>
            <a:r>
              <a:rPr lang="en-US" dirty="0" err="1"/>
              <a:t>által</a:t>
            </a:r>
            <a:r>
              <a:rPr lang="en-US" dirty="0"/>
              <a:t> </a:t>
            </a:r>
            <a:r>
              <a:rPr lang="en-US" dirty="0" err="1"/>
              <a:t>bevont</a:t>
            </a:r>
            <a:r>
              <a:rPr lang="en-US" dirty="0"/>
              <a:t>         </a:t>
            </a:r>
            <a:r>
              <a:rPr lang="en-US" dirty="0" err="1"/>
              <a:t>célcsoportokkal</a:t>
            </a: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keretei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79513" y="1268412"/>
            <a:ext cx="8424738" cy="739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+mj-lt"/>
              <a:buAutoNum type="arabicParenR" startAt="6"/>
            </a:pPr>
            <a:r>
              <a:rPr lang="en-US" sz="3200" dirty="0" err="1">
                <a:solidFill>
                  <a:srgbClr val="00427A"/>
                </a:solidFill>
              </a:rPr>
              <a:t>Média</a:t>
            </a:r>
            <a:endParaRPr lang="hu-HU" sz="3200" dirty="0">
              <a:solidFill>
                <a:srgbClr val="00427A"/>
              </a:solidFill>
            </a:endParaRP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1835696" y="2708920"/>
            <a:ext cx="5472608" cy="1368152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hu-HU" dirty="0"/>
          </a:p>
          <a:p>
            <a:pPr algn="ctr"/>
            <a:r>
              <a:rPr lang="en-US" dirty="0"/>
              <a:t>A “</a:t>
            </a:r>
            <a:r>
              <a:rPr lang="en-US" dirty="0" err="1"/>
              <a:t>norvég</a:t>
            </a:r>
            <a:r>
              <a:rPr lang="en-US" dirty="0"/>
              <a:t> </a:t>
            </a:r>
            <a:r>
              <a:rPr lang="en-US" dirty="0" err="1"/>
              <a:t>üggyel</a:t>
            </a:r>
            <a:r>
              <a:rPr lang="en-US" dirty="0"/>
              <a:t>” </a:t>
            </a:r>
            <a:r>
              <a:rPr lang="en-US" dirty="0" err="1"/>
              <a:t>kapcsolatos</a:t>
            </a:r>
            <a:r>
              <a:rPr lang="en-US" dirty="0"/>
              <a:t> </a:t>
            </a:r>
            <a:r>
              <a:rPr lang="en-US" dirty="0" err="1"/>
              <a:t>médiamegjelenések</a:t>
            </a:r>
            <a:r>
              <a:rPr lang="en-US" dirty="0"/>
              <a:t> </a:t>
            </a:r>
            <a:r>
              <a:rPr lang="en-US" dirty="0" err="1"/>
              <a:t>gyűjtése</a:t>
            </a:r>
            <a:r>
              <a:rPr lang="en-US" dirty="0"/>
              <a:t>, </a:t>
            </a:r>
            <a:r>
              <a:rPr lang="en-US" dirty="0" err="1"/>
              <a:t>elemzése</a:t>
            </a:r>
            <a:endParaRPr lang="en-US" dirty="0"/>
          </a:p>
          <a:p>
            <a:pPr algn="ctr">
              <a:lnSpc>
                <a:spcPct val="150000"/>
              </a:lnSpc>
              <a:buClr>
                <a:srgbClr val="FF0000"/>
              </a:buClr>
            </a:pP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keretei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395536" y="2852936"/>
            <a:ext cx="85334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>
                <a:srgbClr val="C00000"/>
              </a:buClr>
              <a:buFont typeface="+mj-lt"/>
              <a:buAutoNum type="alphaUcPeriod"/>
            </a:pPr>
            <a:r>
              <a:rPr lang="en-US" sz="3200" dirty="0" err="1">
                <a:solidFill>
                  <a:srgbClr val="00427A"/>
                </a:solidFill>
              </a:rPr>
              <a:t>Általános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jellemzők</a:t>
            </a:r>
            <a:r>
              <a:rPr lang="en-US" sz="3200" dirty="0">
                <a:solidFill>
                  <a:srgbClr val="00427A"/>
                </a:solidFill>
              </a:rPr>
              <a:t> a </a:t>
            </a:r>
            <a:r>
              <a:rPr lang="en-US" sz="3200" dirty="0" err="1">
                <a:solidFill>
                  <a:srgbClr val="00427A"/>
                </a:solidFill>
              </a:rPr>
              <a:t>pályázókról</a:t>
            </a:r>
            <a:endParaRPr lang="hu-HU" sz="3200" dirty="0">
              <a:solidFill>
                <a:srgbClr val="00427A"/>
              </a:solidFill>
            </a:endParaRPr>
          </a:p>
          <a:p>
            <a:pPr marL="514350" indent="-514350">
              <a:buClr>
                <a:srgbClr val="C00000"/>
              </a:buClr>
              <a:buFont typeface="+mj-lt"/>
              <a:buAutoNum type="alphaUcPeriod"/>
            </a:pPr>
            <a:endParaRPr lang="hu-HU" sz="3200" dirty="0">
              <a:solidFill>
                <a:srgbClr val="00427A"/>
              </a:solidFill>
            </a:endParaRPr>
          </a:p>
          <a:p>
            <a:pPr marL="514350" indent="-514350">
              <a:buClr>
                <a:srgbClr val="C00000"/>
              </a:buClr>
              <a:buFont typeface="+mj-lt"/>
              <a:buAutoNum type="alphaUcPeriod"/>
            </a:pPr>
            <a:r>
              <a:rPr lang="en-US" sz="3200" dirty="0">
                <a:solidFill>
                  <a:srgbClr val="00427A"/>
                </a:solidFill>
              </a:rPr>
              <a:t>Civil </a:t>
            </a:r>
            <a:r>
              <a:rPr lang="en-US" sz="3200" dirty="0" err="1">
                <a:solidFill>
                  <a:srgbClr val="00427A"/>
                </a:solidFill>
              </a:rPr>
              <a:t>szektorral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kapcsolatos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attitűdök</a:t>
            </a:r>
            <a:endParaRPr lang="en-US" sz="3200" dirty="0">
              <a:solidFill>
                <a:srgbClr val="00427A"/>
              </a:solidFill>
            </a:endParaRPr>
          </a:p>
        </p:txBody>
      </p:sp>
      <p:sp>
        <p:nvSpPr>
          <p:cNvPr id="10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korlátai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Másfél óra, de miről?</a:t>
            </a:r>
          </a:p>
        </p:txBody>
      </p:sp>
      <p:sp>
        <p:nvSpPr>
          <p:cNvPr id="5" name="Téglalap 4"/>
          <p:cNvSpPr/>
          <p:nvPr/>
        </p:nvSpPr>
        <p:spPr>
          <a:xfrm>
            <a:off x="179512" y="1268760"/>
            <a:ext cx="8784975" cy="4385816"/>
          </a:xfrm>
          <a:prstGeom prst="rect">
            <a:avLst/>
          </a:prstGeom>
        </p:spPr>
        <p:txBody>
          <a:bodyPr wrap="square" anchor="t" anchorCtr="0">
            <a:spAutoFit/>
          </a:bodyPr>
          <a:lstStyle/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hu-HU" sz="3100" dirty="0">
                <a:solidFill>
                  <a:srgbClr val="00427A"/>
                </a:solidFill>
              </a:rPr>
              <a:t>NCTA keretek</a:t>
            </a: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hu-HU" sz="3100" dirty="0">
                <a:solidFill>
                  <a:srgbClr val="00427A"/>
                </a:solidFill>
              </a:rPr>
              <a:t>Módszertan</a:t>
            </a: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hu-HU" sz="3100" dirty="0">
                <a:solidFill>
                  <a:srgbClr val="00427A"/>
                </a:solidFill>
              </a:rPr>
              <a:t>Történetiség – problémák a szektorban</a:t>
            </a:r>
            <a:endParaRPr lang="en-US" sz="31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hu-HU" sz="3100" dirty="0">
                <a:solidFill>
                  <a:srgbClr val="00427A"/>
                </a:solidFill>
              </a:rPr>
              <a:t>NCTA számokban – pályázók és támogatottak</a:t>
            </a:r>
            <a:endParaRPr lang="en-US" sz="31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hu-HU" sz="3100" dirty="0">
                <a:solidFill>
                  <a:srgbClr val="00427A"/>
                </a:solidFill>
              </a:rPr>
              <a:t>Célok, eredmények, sikerek</a:t>
            </a:r>
            <a:endParaRPr lang="en-US" sz="3100" dirty="0">
              <a:solidFill>
                <a:srgbClr val="00427A"/>
              </a:solidFill>
            </a:endParaRPr>
          </a:p>
          <a:p>
            <a:pPr marL="514350" indent="-514350">
              <a:lnSpc>
                <a:spcPct val="15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hu-HU" sz="3100" dirty="0">
                <a:solidFill>
                  <a:srgbClr val="00427A"/>
                </a:solidFill>
              </a:rPr>
              <a:t>Kérdések, válaszok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79512" y="1268412"/>
            <a:ext cx="87849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>
                <a:srgbClr val="C00000"/>
              </a:buClr>
              <a:buFont typeface="+mj-lt"/>
              <a:buAutoNum type="alphaUcPeriod"/>
            </a:pPr>
            <a:r>
              <a:rPr lang="en-US" sz="3200" dirty="0" err="1">
                <a:solidFill>
                  <a:srgbClr val="00427A"/>
                </a:solidFill>
              </a:rPr>
              <a:t>Általános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jellemzők</a:t>
            </a:r>
            <a:r>
              <a:rPr lang="en-US" sz="3200" dirty="0">
                <a:solidFill>
                  <a:srgbClr val="00427A"/>
                </a:solidFill>
              </a:rPr>
              <a:t> a </a:t>
            </a:r>
            <a:r>
              <a:rPr lang="en-US" sz="3200" dirty="0" err="1">
                <a:solidFill>
                  <a:srgbClr val="00427A"/>
                </a:solidFill>
              </a:rPr>
              <a:t>pályázókról</a:t>
            </a:r>
            <a:endParaRPr lang="hu-HU" sz="3200" dirty="0">
              <a:solidFill>
                <a:srgbClr val="00427A"/>
              </a:solidFill>
            </a:endParaRPr>
          </a:p>
          <a:p>
            <a:pPr marL="514350" indent="-514350">
              <a:buClr>
                <a:srgbClr val="C00000"/>
              </a:buClr>
              <a:buFont typeface="+mj-lt"/>
              <a:buAutoNum type="alphaUcPeriod"/>
            </a:pPr>
            <a:r>
              <a:rPr lang="en-US" sz="3200" dirty="0">
                <a:solidFill>
                  <a:srgbClr val="00427A"/>
                </a:solidFill>
              </a:rPr>
              <a:t>Civil </a:t>
            </a:r>
            <a:r>
              <a:rPr lang="en-US" sz="3200" dirty="0" err="1">
                <a:solidFill>
                  <a:srgbClr val="00427A"/>
                </a:solidFill>
              </a:rPr>
              <a:t>szektorral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kapcsolatos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attitűdök</a:t>
            </a:r>
            <a:endParaRPr lang="en-US" sz="3200" dirty="0">
              <a:solidFill>
                <a:srgbClr val="00427A"/>
              </a:solidFill>
            </a:endParaRPr>
          </a:p>
          <a:p>
            <a:pPr marL="514350" indent="-514350">
              <a:buClr>
                <a:srgbClr val="C00000"/>
              </a:buClr>
            </a:pPr>
            <a:endParaRPr lang="hu-HU" sz="3200" dirty="0">
              <a:solidFill>
                <a:srgbClr val="00427A"/>
              </a:solidFill>
            </a:endParaRP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971600" y="2420888"/>
            <a:ext cx="3024336" cy="1368152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/>
            <a:endParaRPr lang="hu-HU" dirty="0"/>
          </a:p>
          <a:p>
            <a:pPr algn="ctr"/>
            <a:r>
              <a:rPr lang="en-US" dirty="0" err="1"/>
              <a:t>Támogatott</a:t>
            </a:r>
            <a:r>
              <a:rPr lang="en-US" dirty="0"/>
              <a:t> </a:t>
            </a:r>
            <a:r>
              <a:rPr lang="en-US" dirty="0" err="1"/>
              <a:t>tématerületek</a:t>
            </a:r>
            <a:r>
              <a:rPr lang="hu-HU" dirty="0"/>
              <a:t> </a:t>
            </a:r>
            <a:r>
              <a:rPr lang="en-US" dirty="0" err="1"/>
              <a:t>meghatározása</a:t>
            </a:r>
            <a:r>
              <a:rPr lang="en-US" dirty="0"/>
              <a:t> </a:t>
            </a:r>
            <a:r>
              <a:rPr lang="en-US" dirty="0" err="1"/>
              <a:t>széles</a:t>
            </a:r>
            <a:endParaRPr lang="en-US" dirty="0"/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4716016" y="3429000"/>
            <a:ext cx="3024336" cy="136815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/>
            <a:endParaRPr lang="hu-HU" dirty="0">
              <a:solidFill>
                <a:srgbClr val="00427A"/>
              </a:solidFill>
            </a:endParaRPr>
          </a:p>
          <a:p>
            <a:pPr marL="23813" indent="-23813" algn="ctr"/>
            <a:r>
              <a:rPr lang="en-US" dirty="0" err="1">
                <a:solidFill>
                  <a:srgbClr val="00427A"/>
                </a:solidFill>
              </a:rPr>
              <a:t>Bizonyos</a:t>
            </a:r>
            <a:r>
              <a:rPr lang="en-US" dirty="0">
                <a:solidFill>
                  <a:srgbClr val="00427A"/>
                </a:solidFill>
              </a:rPr>
              <a:t> </a:t>
            </a:r>
            <a:r>
              <a:rPr lang="en-US" dirty="0" err="1">
                <a:solidFill>
                  <a:srgbClr val="00427A"/>
                </a:solidFill>
              </a:rPr>
              <a:t>jellemzők</a:t>
            </a:r>
            <a:r>
              <a:rPr lang="en-US" dirty="0">
                <a:solidFill>
                  <a:srgbClr val="00427A"/>
                </a:solidFill>
              </a:rPr>
              <a:t> </a:t>
            </a:r>
            <a:r>
              <a:rPr lang="en-US" dirty="0" err="1">
                <a:solidFill>
                  <a:srgbClr val="00427A"/>
                </a:solidFill>
              </a:rPr>
              <a:t>nem</a:t>
            </a:r>
            <a:r>
              <a:rPr lang="hu-HU" dirty="0">
                <a:solidFill>
                  <a:srgbClr val="00427A"/>
                </a:solidFill>
              </a:rPr>
              <a:t> </a:t>
            </a:r>
            <a:r>
              <a:rPr lang="en-US" dirty="0" err="1">
                <a:solidFill>
                  <a:srgbClr val="00427A"/>
                </a:solidFill>
              </a:rPr>
              <a:t>összehasonlíthatók</a:t>
            </a: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10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korlátai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79512" y="1268412"/>
            <a:ext cx="87849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>
                <a:srgbClr val="C00000"/>
              </a:buClr>
              <a:buFont typeface="+mj-lt"/>
              <a:buAutoNum type="alphaUcPeriod"/>
            </a:pPr>
            <a:r>
              <a:rPr lang="en-US" sz="3200" dirty="0" err="1">
                <a:solidFill>
                  <a:srgbClr val="00427A"/>
                </a:solidFill>
              </a:rPr>
              <a:t>Általános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jellemzők</a:t>
            </a:r>
            <a:r>
              <a:rPr lang="en-US" sz="3200" dirty="0">
                <a:solidFill>
                  <a:srgbClr val="00427A"/>
                </a:solidFill>
              </a:rPr>
              <a:t> a </a:t>
            </a:r>
            <a:r>
              <a:rPr lang="en-US" sz="3200" dirty="0" err="1">
                <a:solidFill>
                  <a:srgbClr val="00427A"/>
                </a:solidFill>
              </a:rPr>
              <a:t>pályázókról</a:t>
            </a:r>
            <a:endParaRPr lang="hu-HU" sz="3200" dirty="0">
              <a:solidFill>
                <a:srgbClr val="00427A"/>
              </a:solidFill>
            </a:endParaRPr>
          </a:p>
          <a:p>
            <a:pPr marL="514350" indent="-514350">
              <a:buClr>
                <a:srgbClr val="C00000"/>
              </a:buClr>
              <a:buFont typeface="+mj-lt"/>
              <a:buAutoNum type="alphaUcPeriod"/>
            </a:pPr>
            <a:r>
              <a:rPr lang="en-US" sz="3200" dirty="0">
                <a:solidFill>
                  <a:srgbClr val="00427A"/>
                </a:solidFill>
              </a:rPr>
              <a:t>Civil </a:t>
            </a:r>
            <a:r>
              <a:rPr lang="en-US" sz="3200" dirty="0" err="1">
                <a:solidFill>
                  <a:srgbClr val="00427A"/>
                </a:solidFill>
              </a:rPr>
              <a:t>szektorral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kapcsolatos</a:t>
            </a:r>
            <a:r>
              <a:rPr lang="en-US" sz="3200" dirty="0">
                <a:solidFill>
                  <a:srgbClr val="00427A"/>
                </a:solidFill>
              </a:rPr>
              <a:t> </a:t>
            </a:r>
            <a:r>
              <a:rPr lang="en-US" sz="3200" dirty="0" err="1">
                <a:solidFill>
                  <a:srgbClr val="00427A"/>
                </a:solidFill>
              </a:rPr>
              <a:t>attitűdök</a:t>
            </a:r>
            <a:endParaRPr lang="en-US" sz="3200" dirty="0">
              <a:solidFill>
                <a:srgbClr val="00427A"/>
              </a:solidFill>
            </a:endParaRP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971600" y="2420888"/>
            <a:ext cx="3024336" cy="1368152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/>
            <a:endParaRPr lang="hu-HU" dirty="0"/>
          </a:p>
          <a:p>
            <a:pPr algn="ctr"/>
            <a:r>
              <a:rPr lang="en-US" dirty="0" err="1"/>
              <a:t>Támogatott</a:t>
            </a:r>
            <a:r>
              <a:rPr lang="en-US" dirty="0"/>
              <a:t> </a:t>
            </a:r>
            <a:r>
              <a:rPr lang="en-US" dirty="0" err="1"/>
              <a:t>tématerületek</a:t>
            </a:r>
            <a:r>
              <a:rPr lang="hu-HU" dirty="0"/>
              <a:t> </a:t>
            </a:r>
            <a:r>
              <a:rPr lang="en-US" dirty="0" err="1"/>
              <a:t>meghatározása</a:t>
            </a:r>
            <a:r>
              <a:rPr lang="en-US" dirty="0"/>
              <a:t> </a:t>
            </a:r>
            <a:r>
              <a:rPr lang="en-US" dirty="0" err="1"/>
              <a:t>széles</a:t>
            </a:r>
            <a:endParaRPr lang="en-US" dirty="0"/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5076056" y="2996952"/>
            <a:ext cx="3024336" cy="1368152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/>
            <a:endParaRPr lang="hu-HU" dirty="0">
              <a:solidFill>
                <a:srgbClr val="00427A"/>
              </a:solidFill>
            </a:endParaRPr>
          </a:p>
          <a:p>
            <a:pPr marL="23813" indent="-23813" algn="ctr"/>
            <a:r>
              <a:rPr lang="en-US" dirty="0" err="1">
                <a:solidFill>
                  <a:srgbClr val="00427A"/>
                </a:solidFill>
              </a:rPr>
              <a:t>Bizonyos</a:t>
            </a:r>
            <a:r>
              <a:rPr lang="en-US" dirty="0">
                <a:solidFill>
                  <a:srgbClr val="00427A"/>
                </a:solidFill>
              </a:rPr>
              <a:t> </a:t>
            </a:r>
            <a:r>
              <a:rPr lang="en-US" dirty="0" err="1">
                <a:solidFill>
                  <a:srgbClr val="00427A"/>
                </a:solidFill>
              </a:rPr>
              <a:t>jellemzők</a:t>
            </a:r>
            <a:r>
              <a:rPr lang="en-US" dirty="0">
                <a:solidFill>
                  <a:srgbClr val="00427A"/>
                </a:solidFill>
              </a:rPr>
              <a:t> </a:t>
            </a:r>
            <a:r>
              <a:rPr lang="en-US" dirty="0" err="1">
                <a:solidFill>
                  <a:srgbClr val="00427A"/>
                </a:solidFill>
              </a:rPr>
              <a:t>nem</a:t>
            </a:r>
            <a:r>
              <a:rPr lang="hu-HU" dirty="0">
                <a:solidFill>
                  <a:srgbClr val="00427A"/>
                </a:solidFill>
              </a:rPr>
              <a:t> </a:t>
            </a:r>
            <a:r>
              <a:rPr lang="en-US" dirty="0" err="1">
                <a:solidFill>
                  <a:srgbClr val="00427A"/>
                </a:solidFill>
              </a:rPr>
              <a:t>összehasonlíthatók</a:t>
            </a: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2771800" y="4653136"/>
            <a:ext cx="3600400" cy="1656184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85750" indent="-285750"/>
            <a:endParaRPr lang="hu-HU" dirty="0">
              <a:solidFill>
                <a:srgbClr val="00427A"/>
              </a:solidFill>
            </a:endParaRPr>
          </a:p>
          <a:p>
            <a:pPr marL="23813" indent="-23813" algn="ctr"/>
            <a:r>
              <a:rPr lang="hu-HU" sz="2400" dirty="0" err="1"/>
              <a:t>P</a:t>
            </a:r>
            <a:r>
              <a:rPr lang="en-US" sz="2400" dirty="0" err="1"/>
              <a:t>ályázó</a:t>
            </a:r>
            <a:r>
              <a:rPr lang="en-US" sz="2400" dirty="0"/>
              <a:t> </a:t>
            </a:r>
            <a:r>
              <a:rPr lang="en-US" sz="2400" dirty="0" err="1"/>
              <a:t>szervezetek</a:t>
            </a:r>
            <a:r>
              <a:rPr lang="hu-HU" sz="2400" dirty="0"/>
              <a:t> és </a:t>
            </a:r>
            <a:r>
              <a:rPr lang="en-US" sz="2400" dirty="0" err="1"/>
              <a:t>közösségek</a:t>
            </a:r>
            <a:r>
              <a:rPr lang="en-US" sz="2400" dirty="0"/>
              <a:t> </a:t>
            </a:r>
            <a:r>
              <a:rPr lang="en-US" sz="2400" dirty="0" err="1"/>
              <a:t>véleménye</a:t>
            </a:r>
            <a:endParaRPr lang="hu-HU" sz="2400" dirty="0"/>
          </a:p>
          <a:p>
            <a:pPr marL="285750" indent="-285750" algn="ctr"/>
            <a:endParaRPr lang="en-US" dirty="0"/>
          </a:p>
        </p:txBody>
      </p:sp>
      <p:sp>
        <p:nvSpPr>
          <p:cNvPr id="10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 korlátai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 bwMode="auto">
          <a:xfrm>
            <a:off x="323850" y="1340768"/>
            <a:ext cx="8208963" cy="31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hu-HU" altLang="hu-HU" sz="3600" kern="0" dirty="0">
              <a:solidFill>
                <a:srgbClr val="FFFF00"/>
              </a:solidFill>
            </a:endParaRPr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251520" y="2492896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 marL="514350" indent="-514350">
              <a:buClr>
                <a:srgbClr val="C00000"/>
              </a:buClr>
            </a:pPr>
            <a:r>
              <a:rPr lang="hu-HU" altLang="hu-HU" sz="4400" kern="0" dirty="0"/>
              <a:t>Történetiség, pár gondolat</a:t>
            </a:r>
          </a:p>
          <a:p>
            <a:pPr marL="514350" indent="-514350">
              <a:buClr>
                <a:srgbClr val="C00000"/>
              </a:buClr>
            </a:pPr>
            <a:r>
              <a:rPr lang="hu-HU" altLang="hu-HU" sz="4400" kern="0" dirty="0"/>
              <a:t> a szektorról…</a:t>
            </a:r>
            <a:endParaRPr lang="en-US" altLang="hu-HU" sz="4400" kern="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ím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47663"/>
          </a:xfrm>
        </p:spPr>
        <p:txBody>
          <a:bodyPr/>
          <a:lstStyle/>
          <a:p>
            <a:r>
              <a:rPr lang="hu-HU" altLang="en-US" sz="3600"/>
              <a:t>Legfrissebb általános adatok (2015)</a:t>
            </a:r>
          </a:p>
        </p:txBody>
      </p:sp>
      <p:sp>
        <p:nvSpPr>
          <p:cNvPr id="3075" name="Tartalom helye 2"/>
          <p:cNvSpPr>
            <a:spLocks noGrp="1"/>
          </p:cNvSpPr>
          <p:nvPr>
            <p:ph idx="1"/>
          </p:nvPr>
        </p:nvSpPr>
        <p:spPr>
          <a:xfrm>
            <a:off x="457200" y="1196975"/>
            <a:ext cx="7786688" cy="512762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Mintegy 62,2 ezer szervezet: </a:t>
            </a:r>
            <a:r>
              <a:rPr lang="pl-PL" altLang="en-US" sz="2000"/>
              <a:t>18</a:t>
            </a:r>
            <a:r>
              <a:rPr lang="hu-HU" altLang="en-US" sz="2000"/>
              <a:t> ezer alapítvány, 31 ezer egyesület, </a:t>
            </a:r>
            <a:r>
              <a:rPr lang="pl-PL" altLang="en-US" sz="2000"/>
              <a:t>3 ezer nonprofit vállalkozás, 10 ezer egyéb</a:t>
            </a:r>
            <a:endParaRPr lang="hu-HU" altLang="en-US" sz="2000"/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Jelentős gazdasági szereplő (4%)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88%-os arányt képviselő klasszikus civil szervezetek a befolyó összeg mindössze 38%-ával gazdálkodnak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5 millió feletti bevétel: klasszikus civil szervezetek 20%-a</a:t>
            </a:r>
          </a:p>
          <a:p>
            <a:endParaRPr lang="hu-HU" altLang="en-US" sz="2000"/>
          </a:p>
          <a:p>
            <a:endParaRPr lang="hu-HU" altLang="en-US" sz="2000"/>
          </a:p>
        </p:txBody>
      </p:sp>
      <p:pic>
        <p:nvPicPr>
          <p:cNvPr id="3076" name="Tartalom helye 3" descr="KSH_változás_2016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250" y="3576638"/>
            <a:ext cx="5184775" cy="328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109637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ím 1"/>
          <p:cNvSpPr>
            <a:spLocks noGrp="1"/>
          </p:cNvSpPr>
          <p:nvPr>
            <p:ph type="title"/>
          </p:nvPr>
        </p:nvSpPr>
        <p:spPr>
          <a:xfrm>
            <a:off x="684213" y="539750"/>
            <a:ext cx="7702550" cy="944563"/>
          </a:xfrm>
        </p:spPr>
        <p:txBody>
          <a:bodyPr/>
          <a:lstStyle/>
          <a:p>
            <a:r>
              <a:rPr lang="hu-HU" altLang="en-US" sz="3600"/>
              <a:t>Szerepek, tevékenységek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68313" y="1773238"/>
            <a:ext cx="4103687" cy="4884737"/>
          </a:xfrm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hu-HU" sz="1800" dirty="0"/>
              <a:t>Klasszikus vs. nem klasszikus civil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800" b="1" dirty="0">
                <a:solidFill>
                  <a:schemeClr val="tx1"/>
                </a:solidFill>
              </a:rPr>
              <a:t>Klasszikusan civil jellegű szerepek: </a:t>
            </a:r>
            <a:r>
              <a:rPr lang="hu-HU" sz="1800" dirty="0">
                <a:solidFill>
                  <a:schemeClr val="tx1"/>
                </a:solidFill>
              </a:rPr>
              <a:t>társadalmi részvétel, tiltakozó mozgalmak, proaktív érdekérvényesítés, társadalomlélektani szerep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1800" b="1" dirty="0">
                <a:solidFill>
                  <a:schemeClr val="tx1"/>
                </a:solidFill>
              </a:rPr>
              <a:t>Nem klasszikusan civil, de nonprofit szerepek:</a:t>
            </a:r>
            <a:r>
              <a:rPr lang="hu-HU" sz="1800" dirty="0">
                <a:solidFill>
                  <a:schemeClr val="tx1"/>
                </a:solidFill>
              </a:rPr>
              <a:t> gazdasági, szolgáltató szerepek, szolgáltatási innováció, adománygyűjtés és </a:t>
            </a:r>
            <a:r>
              <a:rPr lang="hu-HU" sz="1800" dirty="0" err="1">
                <a:solidFill>
                  <a:schemeClr val="tx1"/>
                </a:solidFill>
              </a:rPr>
              <a:t>-osztás</a:t>
            </a:r>
            <a:endParaRPr lang="hu-HU" sz="1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hu-HU" sz="1800" b="1" dirty="0">
                <a:solidFill>
                  <a:schemeClr val="tx1"/>
                </a:solidFill>
              </a:rPr>
              <a:t>Részvétel  - kontrol - szolgáltatás</a:t>
            </a:r>
          </a:p>
          <a:p>
            <a:pPr>
              <a:defRPr/>
            </a:pPr>
            <a:endParaRPr lang="hu-HU" dirty="0"/>
          </a:p>
        </p:txBody>
      </p:sp>
      <p:pic>
        <p:nvPicPr>
          <p:cNvPr id="4100" name="Tartalom helye 4" descr="ksh_tevékenységek_2016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643438" y="1457325"/>
            <a:ext cx="3960812" cy="4695825"/>
          </a:xfrm>
          <a:noFill/>
        </p:spPr>
      </p:pic>
    </p:spTree>
    <p:extLst>
      <p:ext uri="{BB962C8B-B14F-4D97-AF65-F5344CB8AC3E}">
        <p14:creationId xmlns:p14="http://schemas.microsoft.com/office/powerpoint/2010/main" xmlns="" val="14790394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ím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63563"/>
          </a:xfrm>
        </p:spPr>
        <p:txBody>
          <a:bodyPr>
            <a:noAutofit/>
          </a:bodyPr>
          <a:lstStyle/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3600" dirty="0"/>
              <a:t>Magyar nonprofit történet 1.</a:t>
            </a:r>
            <a:endParaRPr lang="hu-H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46088" y="1541463"/>
            <a:ext cx="8229600" cy="4379912"/>
          </a:xfrm>
        </p:spPr>
        <p:txBody>
          <a:bodyPr>
            <a:noAutofit/>
          </a:bodyPr>
          <a:lstStyle/>
          <a:p>
            <a:pPr marL="1080000" indent="-256032" fontAlgn="auto"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b="1" i="1" dirty="0"/>
              <a:t>1989</a:t>
            </a:r>
            <a:r>
              <a:rPr lang="hu-HU" sz="1800" b="1" i="1" dirty="0"/>
              <a:t> előtt</a:t>
            </a:r>
            <a:r>
              <a:rPr lang="en-US" sz="1800" b="1" i="1" dirty="0"/>
              <a:t>:</a:t>
            </a:r>
          </a:p>
          <a:p>
            <a:pPr marL="1335588" lvl="1" indent="-256032" fontAlgn="auto">
              <a:spcBef>
                <a:spcPts val="60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hu-HU" sz="1800" dirty="0"/>
              <a:t>Egyesületek, alapítványok, hasonló szervezetek már a középkor óta</a:t>
            </a:r>
            <a:endParaRPr lang="en-US" sz="1800" dirty="0"/>
          </a:p>
          <a:p>
            <a:pPr marL="1335588" lvl="1" indent="-256032" fontAlgn="auto">
              <a:spcBef>
                <a:spcPts val="600"/>
              </a:spcBef>
              <a:spcAft>
                <a:spcPts val="1200"/>
              </a:spcAft>
              <a:buFont typeface="Wingdings 2"/>
              <a:buChar char=""/>
              <a:defRPr/>
            </a:pPr>
            <a:r>
              <a:rPr lang="hu-HU" sz="1800" dirty="0"/>
              <a:t>II. VH után</a:t>
            </a:r>
            <a:r>
              <a:rPr lang="en-US" sz="1800" dirty="0"/>
              <a:t>: </a:t>
            </a:r>
            <a:r>
              <a:rPr lang="hu-HU" sz="1800" dirty="0"/>
              <a:t>központosító állam, majd </a:t>
            </a:r>
            <a:r>
              <a:rPr lang="en-US" sz="1800" dirty="0"/>
              <a:t>1980</a:t>
            </a:r>
            <a:r>
              <a:rPr lang="hu-HU" sz="1800" dirty="0" err="1"/>
              <a:t>-as</a:t>
            </a:r>
            <a:r>
              <a:rPr lang="hu-HU" sz="1800" dirty="0"/>
              <a:t> években</a:t>
            </a:r>
            <a:r>
              <a:rPr lang="en-US" sz="1800" dirty="0"/>
              <a:t> </a:t>
            </a:r>
            <a:r>
              <a:rPr lang="hu-HU" sz="1800" dirty="0"/>
              <a:t>enyhülés</a:t>
            </a:r>
            <a:endParaRPr lang="hu-HU" sz="1800" i="1" dirty="0"/>
          </a:p>
          <a:p>
            <a:pPr marL="1080000" indent="-274320" fontAlgn="auto">
              <a:spcBef>
                <a:spcPts val="600"/>
              </a:spcBef>
              <a:spcAft>
                <a:spcPts val="120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hu-HU" sz="1800" b="1" i="1" dirty="0"/>
              <a:t>1</a:t>
            </a:r>
            <a:r>
              <a:rPr lang="en-US" sz="1800" b="1" i="1" dirty="0"/>
              <a:t>9</a:t>
            </a:r>
            <a:r>
              <a:rPr lang="hu-HU" sz="1800" b="1" i="1" dirty="0"/>
              <a:t>89-től: </a:t>
            </a:r>
            <a:r>
              <a:rPr lang="en-US" sz="1800" dirty="0"/>
              <a:t>a </a:t>
            </a:r>
            <a:r>
              <a:rPr lang="hu-HU" sz="1800" dirty="0"/>
              <a:t>klasszikus civil </a:t>
            </a:r>
            <a:r>
              <a:rPr lang="en-US" sz="1800" dirty="0" err="1"/>
              <a:t>szervezete</a:t>
            </a:r>
            <a:r>
              <a:rPr lang="hu-HU" sz="1800" dirty="0"/>
              <a:t>k (</a:t>
            </a:r>
            <a:r>
              <a:rPr lang="en-US" sz="1800" dirty="0" err="1"/>
              <a:t>alapítványok</a:t>
            </a:r>
            <a:r>
              <a:rPr lang="hu-HU" sz="1800" dirty="0"/>
              <a:t>, egyesületek)</a:t>
            </a:r>
            <a:r>
              <a:rPr lang="en-US" sz="1800" dirty="0"/>
              <a:t> </a:t>
            </a:r>
            <a:r>
              <a:rPr lang="hu-HU" sz="1800" dirty="0"/>
              <a:t>számában </a:t>
            </a:r>
            <a:r>
              <a:rPr lang="en-US" sz="1800" dirty="0" err="1"/>
              <a:t>robbanászerű</a:t>
            </a:r>
            <a:r>
              <a:rPr lang="en-US" sz="1800" dirty="0"/>
              <a:t> </a:t>
            </a:r>
            <a:r>
              <a:rPr lang="en-US" sz="1800" dirty="0" err="1"/>
              <a:t>növekedés</a:t>
            </a:r>
            <a:r>
              <a:rPr lang="hu-HU" sz="1800" dirty="0"/>
              <a:t>;  </a:t>
            </a:r>
            <a:r>
              <a:rPr lang="en-US" sz="1800" dirty="0" err="1"/>
              <a:t>kedvező</a:t>
            </a:r>
            <a:r>
              <a:rPr lang="en-US" sz="1800" dirty="0"/>
              <a:t> </a:t>
            </a:r>
            <a:r>
              <a:rPr lang="en-US" sz="1800" dirty="0" err="1"/>
              <a:t>szabályozás</a:t>
            </a:r>
            <a:r>
              <a:rPr lang="hu-HU" sz="1800" dirty="0"/>
              <a:t>.</a:t>
            </a:r>
          </a:p>
          <a:p>
            <a:pPr marL="1080000" indent="-274320" fontAlgn="auto">
              <a:spcBef>
                <a:spcPts val="600"/>
              </a:spcBef>
              <a:spcAft>
                <a:spcPts val="120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hu-HU" sz="1800" b="1" i="1" dirty="0"/>
              <a:t>1990-es évek közepétől: </a:t>
            </a:r>
            <a:r>
              <a:rPr lang="en-US" sz="1800" dirty="0" err="1"/>
              <a:t>szervezetméret</a:t>
            </a:r>
            <a:r>
              <a:rPr lang="en-US" sz="1800" dirty="0"/>
              <a:t> </a:t>
            </a:r>
            <a:r>
              <a:rPr lang="en-US" sz="1800" dirty="0" err="1"/>
              <a:t>növekedése</a:t>
            </a:r>
            <a:r>
              <a:rPr lang="hu-HU" sz="1800" dirty="0"/>
              <a:t>; </a:t>
            </a:r>
            <a:r>
              <a:rPr lang="en-US" sz="1800" dirty="0"/>
              <a:t>a </a:t>
            </a:r>
            <a:r>
              <a:rPr lang="en-US" sz="1800" dirty="0" err="1"/>
              <a:t>közhasznú</a:t>
            </a:r>
            <a:r>
              <a:rPr lang="en-US" sz="1800" dirty="0"/>
              <a:t> </a:t>
            </a:r>
            <a:r>
              <a:rPr lang="en-US" sz="1800" dirty="0" err="1"/>
              <a:t>társaság</a:t>
            </a:r>
            <a:r>
              <a:rPr lang="hu-HU" sz="1800" dirty="0"/>
              <a:t>, </a:t>
            </a:r>
            <a:r>
              <a:rPr lang="en-US" sz="1800" dirty="0" err="1"/>
              <a:t>közalapítvány</a:t>
            </a:r>
            <a:r>
              <a:rPr lang="en-US" sz="1800" dirty="0"/>
              <a:t> </a:t>
            </a:r>
            <a:r>
              <a:rPr lang="hu-HU" sz="1800" dirty="0"/>
              <a:t>megjelenése, polarizáció, folytatódó intézményesülés</a:t>
            </a:r>
          </a:p>
          <a:p>
            <a:pPr marL="1080000" indent="-274320" fontAlgn="auto">
              <a:spcBef>
                <a:spcPts val="600"/>
              </a:spcBef>
              <a:spcAft>
                <a:spcPts val="120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hu-HU" sz="1800" b="1" i="1" dirty="0"/>
              <a:t>2000-es évek közepétől: </a:t>
            </a:r>
            <a:r>
              <a:rPr lang="hu-HU" sz="1800" dirty="0"/>
              <a:t>EU csatlakozás, </a:t>
            </a:r>
            <a:r>
              <a:rPr lang="en-US" sz="1800" dirty="0"/>
              <a:t>a nonprofit </a:t>
            </a:r>
            <a:r>
              <a:rPr lang="en-US" sz="1800" dirty="0" err="1"/>
              <a:t>gazdasági</a:t>
            </a:r>
            <a:r>
              <a:rPr lang="en-US" sz="1800" dirty="0"/>
              <a:t> </a:t>
            </a:r>
            <a:r>
              <a:rPr lang="en-US" sz="1800" dirty="0" err="1"/>
              <a:t>társaság</a:t>
            </a:r>
            <a:r>
              <a:rPr lang="hu-HU" sz="1800" dirty="0"/>
              <a:t>, </a:t>
            </a:r>
            <a:r>
              <a:rPr lang="en-US" sz="1800" dirty="0" err="1"/>
              <a:t>szociális</a:t>
            </a:r>
            <a:r>
              <a:rPr lang="en-US" sz="1800" dirty="0"/>
              <a:t> </a:t>
            </a:r>
            <a:r>
              <a:rPr lang="en-US" sz="1800" dirty="0" err="1"/>
              <a:t>szövetkezet</a:t>
            </a:r>
            <a:r>
              <a:rPr lang="hu-HU" sz="1800" dirty="0"/>
              <a:t>, gazdasági válság</a:t>
            </a:r>
          </a:p>
          <a:p>
            <a:pPr marL="1080000" indent="-274320" fontAlgn="auto">
              <a:spcBef>
                <a:spcPts val="600"/>
              </a:spcBef>
              <a:spcAft>
                <a:spcPts val="120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1800" b="1" i="1" dirty="0"/>
              <a:t>2010</a:t>
            </a:r>
            <a:r>
              <a:rPr lang="hu-HU" sz="1800" b="1" i="1" dirty="0" err="1"/>
              <a:t>-től</a:t>
            </a:r>
            <a:r>
              <a:rPr lang="en-US" sz="1800" b="1" i="1" dirty="0"/>
              <a:t>:</a:t>
            </a:r>
            <a:r>
              <a:rPr lang="en-US" sz="1800" b="1" dirty="0"/>
              <a:t> </a:t>
            </a:r>
            <a:r>
              <a:rPr lang="hu-HU" sz="1800" dirty="0"/>
              <a:t>kormányváltás, NER</a:t>
            </a:r>
          </a:p>
        </p:txBody>
      </p:sp>
      <p:sp>
        <p:nvSpPr>
          <p:cNvPr id="6" name="Lefelé nyíl 5"/>
          <p:cNvSpPr/>
          <p:nvPr/>
        </p:nvSpPr>
        <p:spPr>
          <a:xfrm>
            <a:off x="827088" y="1557338"/>
            <a:ext cx="215900" cy="4567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7375841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863600"/>
          </a:xfrm>
        </p:spPr>
        <p:txBody>
          <a:bodyPr/>
          <a:lstStyle/>
          <a:p>
            <a:pPr eaLnBrk="1" hangingPunct="1"/>
            <a:r>
              <a:rPr lang="hu-HU" altLang="en-US" sz="3600"/>
              <a:t>Magyar nonprofit történet 2.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12762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hu-HU" sz="2000" b="1" dirty="0"/>
              <a:t>Két, egymásnak ellentmondó tradíció (Kuti 2008):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dirty="0"/>
              <a:t>az állam és az öntevékeny szervezetek  közötti együttműködés,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hu-HU" sz="2000" dirty="0"/>
              <a:t>a kölcsönös bizalmatlanság és a szembenállás.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hu-HU" sz="2000" b="1" dirty="0"/>
              <a:t>Fő problémák 2010 előtt: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2000" dirty="0"/>
              <a:t>jogi szabályozási, </a:t>
            </a:r>
            <a:r>
              <a:rPr lang="hu-HU" sz="2000" dirty="0" err="1"/>
              <a:t>jogalkamazási</a:t>
            </a:r>
            <a:r>
              <a:rPr lang="hu-HU" sz="2000" dirty="0"/>
              <a:t>, etikai problémák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2000" dirty="0"/>
              <a:t>a civil érdekképviselet létrehozása szektorszinten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2000" dirty="0"/>
              <a:t>szektorok közötti együttműködés alacsony szintje és a bizalom hiánya, illetve partnerség esetén hosszú táv hiánya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2000" dirty="0"/>
              <a:t>szektoron belüli polarizáció és feszültségek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2000" dirty="0"/>
              <a:t>gazdaságilag kiszolgáltatott működés, a pályázati támogatások bürokratizáltsága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hu-HU" sz="2000" dirty="0"/>
              <a:t>alacsony társadalmi beágyazottság, aktivitás, önkéntesség</a:t>
            </a:r>
          </a:p>
          <a:p>
            <a:pPr>
              <a:defRPr/>
            </a:pPr>
            <a:endParaRPr lang="hu-HU" sz="2000" dirty="0"/>
          </a:p>
        </p:txBody>
      </p:sp>
    </p:spTree>
    <p:extLst>
      <p:ext uri="{BB962C8B-B14F-4D97-AF65-F5344CB8AC3E}">
        <p14:creationId xmlns:p14="http://schemas.microsoft.com/office/powerpoint/2010/main" xmlns="" val="2591034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ím 1"/>
          <p:cNvSpPr>
            <a:spLocks noGrp="1"/>
          </p:cNvSpPr>
          <p:nvPr>
            <p:ph type="title"/>
          </p:nvPr>
        </p:nvSpPr>
        <p:spPr>
          <a:xfrm>
            <a:off x="684213" y="661988"/>
            <a:ext cx="7943850" cy="606425"/>
          </a:xfrm>
        </p:spPr>
        <p:txBody>
          <a:bodyPr/>
          <a:lstStyle/>
          <a:p>
            <a:r>
              <a:rPr lang="hu-HU" altLang="en-US" sz="3600"/>
              <a:t>2012–es helyzet: NCTA indulása </a:t>
            </a:r>
          </a:p>
        </p:txBody>
      </p:sp>
      <p:sp>
        <p:nvSpPr>
          <p:cNvPr id="21507" name="Tartalom helye 2"/>
          <p:cNvSpPr>
            <a:spLocks noGrp="1"/>
          </p:cNvSpPr>
          <p:nvPr>
            <p:ph idx="1"/>
          </p:nvPr>
        </p:nvSpPr>
        <p:spPr>
          <a:xfrm>
            <a:off x="827088" y="1412875"/>
            <a:ext cx="7585075" cy="5213350"/>
          </a:xfrm>
        </p:spPr>
        <p:txBody>
          <a:bodyPr/>
          <a:lstStyle/>
          <a:p>
            <a:pPr>
              <a:defRPr/>
            </a:pPr>
            <a:r>
              <a:rPr lang="hu-HU" sz="1800" dirty="0"/>
              <a:t>	A működés több szempontból kiszolgáltatott volt (USAID 2013):</a:t>
            </a:r>
          </a:p>
          <a:p>
            <a:pPr lvl="1">
              <a:buFont typeface="Arial" charset="0"/>
              <a:buChar char="•"/>
              <a:defRPr/>
            </a:pPr>
            <a:r>
              <a:rPr lang="hu-HU" sz="1800" dirty="0">
                <a:solidFill>
                  <a:schemeClr val="tx1"/>
                </a:solidFill>
              </a:rPr>
              <a:t>Külső körülmények: m</a:t>
            </a:r>
            <a:r>
              <a:rPr lang="en-US" sz="1800" dirty="0" err="1">
                <a:solidFill>
                  <a:schemeClr val="tx1"/>
                </a:solidFill>
              </a:rPr>
              <a:t>eggyengült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jogállamiság</a:t>
            </a:r>
            <a:r>
              <a:rPr lang="hu-HU" sz="1800" dirty="0">
                <a:solidFill>
                  <a:schemeClr val="tx1"/>
                </a:solidFill>
              </a:rPr>
              <a:t>, m</a:t>
            </a:r>
            <a:r>
              <a:rPr lang="en-US" sz="1800" dirty="0" err="1">
                <a:solidFill>
                  <a:schemeClr val="tx1"/>
                </a:solidFill>
              </a:rPr>
              <a:t>élyülő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gazdasági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válság</a:t>
            </a:r>
            <a:r>
              <a:rPr lang="hu-HU" sz="1800" dirty="0">
                <a:solidFill>
                  <a:schemeClr val="tx1"/>
                </a:solidFill>
              </a:rPr>
              <a:t>, r</a:t>
            </a:r>
            <a:r>
              <a:rPr lang="en-US" sz="1800" dirty="0" err="1">
                <a:solidFill>
                  <a:schemeClr val="tx1"/>
                </a:solidFill>
              </a:rPr>
              <a:t>omló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életszínvonal</a:t>
            </a:r>
            <a:r>
              <a:rPr lang="hu-HU" sz="1800" dirty="0">
                <a:solidFill>
                  <a:schemeClr val="tx1"/>
                </a:solidFill>
              </a:rPr>
              <a:t>, n</a:t>
            </a:r>
            <a:r>
              <a:rPr lang="en-US" sz="1800" dirty="0" err="1">
                <a:solidFill>
                  <a:schemeClr val="tx1"/>
                </a:solidFill>
              </a:rPr>
              <a:t>övekvő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társadalmi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és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etnikai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feszültségek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és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kivándorlás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hu-HU" sz="1800" dirty="0">
                <a:solidFill>
                  <a:schemeClr val="tx1"/>
                </a:solidFill>
              </a:rPr>
              <a:t>m</a:t>
            </a:r>
            <a:r>
              <a:rPr lang="en-US" sz="1800" dirty="0" err="1">
                <a:solidFill>
                  <a:schemeClr val="tx1"/>
                </a:solidFill>
              </a:rPr>
              <a:t>agas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hu-HU" sz="1800" dirty="0">
                <a:solidFill>
                  <a:schemeClr val="tx1"/>
                </a:solidFill>
              </a:rPr>
              <a:t>fokú </a:t>
            </a:r>
            <a:r>
              <a:rPr lang="en-US" sz="1800" dirty="0" err="1">
                <a:solidFill>
                  <a:schemeClr val="tx1"/>
                </a:solidFill>
              </a:rPr>
              <a:t>politikai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apátia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pPr lvl="1">
              <a:buFont typeface="Arial" charset="0"/>
              <a:buChar char="•"/>
              <a:defRPr/>
            </a:pPr>
            <a:r>
              <a:rPr lang="hu-HU" sz="1800" dirty="0"/>
              <a:t>paternalista hozzáállás, bizonyos szereplők kizárása a támogatásokból és partnerségből</a:t>
            </a:r>
          </a:p>
          <a:p>
            <a:pPr lvl="1">
              <a:buFont typeface="Arial" charset="0"/>
              <a:buChar char="•"/>
              <a:defRPr/>
            </a:pPr>
            <a:r>
              <a:rPr lang="hu-HU" sz="1800" dirty="0"/>
              <a:t>2011-es civil törvény  és módosításai</a:t>
            </a:r>
          </a:p>
          <a:p>
            <a:pPr lvl="1">
              <a:buFont typeface="Arial" charset="0"/>
              <a:buChar char="•"/>
              <a:defRPr/>
            </a:pPr>
            <a:r>
              <a:rPr lang="hu-HU" sz="1800" dirty="0"/>
              <a:t>A NEA támogatások csökkenése, működésének átpolitizálódása</a:t>
            </a:r>
          </a:p>
          <a:p>
            <a:pPr lvl="1">
              <a:buFont typeface="Arial" charset="0"/>
              <a:buChar char="•"/>
              <a:defRPr/>
            </a:pPr>
            <a:r>
              <a:rPr lang="hu-HU" sz="1800" dirty="0"/>
              <a:t>Az állami és EU-s támogatások túlzott jelentősége és csökkenő tendenciák</a:t>
            </a:r>
          </a:p>
          <a:p>
            <a:pPr lvl="1">
              <a:buFont typeface="Arial" charset="0"/>
              <a:buChar char="•"/>
              <a:defRPr/>
            </a:pPr>
            <a:r>
              <a:rPr lang="hu-HU" sz="1800" dirty="0"/>
              <a:t>A helyi, vállalati és egyéni adományozási források hiánya</a:t>
            </a:r>
          </a:p>
          <a:p>
            <a:pPr lvl="1">
              <a:buFont typeface="Arial" charset="0"/>
              <a:buChar char="•"/>
              <a:defRPr/>
            </a:pPr>
            <a:r>
              <a:rPr lang="hu-HU" sz="1800" dirty="0"/>
              <a:t>Kisszámú és csökkenő mértékű egyéb támogató és forrás (CEETRUST, Svájci Civil Alap)</a:t>
            </a:r>
          </a:p>
          <a:p>
            <a:pPr marL="360000" lvl="1" indent="0">
              <a:defRPr/>
            </a:pPr>
            <a:r>
              <a:rPr lang="hu-HU" sz="1800" b="1" dirty="0"/>
              <a:t>2010 után a nonprofit szervezetek fenntarthatósága: USAID civil szervezetek fenntarthatósági mutatója (CSO </a:t>
            </a:r>
            <a:r>
              <a:rPr lang="hu-HU" sz="1800" b="1" dirty="0" err="1"/>
              <a:t>sustainability</a:t>
            </a:r>
            <a:r>
              <a:rPr lang="hu-HU" sz="1800" b="1" dirty="0"/>
              <a:t> index) romló tendenciát mutatott</a:t>
            </a:r>
            <a:r>
              <a:rPr lang="en-US" sz="1800" b="1" dirty="0"/>
              <a:t>. </a:t>
            </a:r>
            <a:endParaRPr lang="hu-HU" sz="1800" b="1" dirty="0"/>
          </a:p>
          <a:p>
            <a:pPr lvl="1">
              <a:buFont typeface="Arial" charset="0"/>
              <a:buChar char="•"/>
              <a:defRPr/>
            </a:pPr>
            <a:endParaRPr lang="hu-HU" sz="1800" dirty="0"/>
          </a:p>
        </p:txBody>
      </p:sp>
    </p:spTree>
    <p:extLst>
      <p:ext uri="{BB962C8B-B14F-4D97-AF65-F5344CB8AC3E}">
        <p14:creationId xmlns:p14="http://schemas.microsoft.com/office/powerpoint/2010/main" xmlns="" val="18805976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>
          <a:xfrm>
            <a:off x="684213" y="539750"/>
            <a:ext cx="7702550" cy="1160463"/>
          </a:xfrm>
        </p:spPr>
        <p:txBody>
          <a:bodyPr/>
          <a:lstStyle/>
          <a:p>
            <a:r>
              <a:rPr lang="hu-HU" altLang="en-US" sz="3600"/>
              <a:t>2013-as kérdőívek a nonprofit szektor szerepéről</a:t>
            </a:r>
          </a:p>
        </p:txBody>
      </p:sp>
      <p:sp>
        <p:nvSpPr>
          <p:cNvPr id="8195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altLang="en-US" sz="2000"/>
              <a:t>A válaszadók leginkább az alábbi állításokkal értettek egyet: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a helyi közösségekben sok meglévő, de eddig ki nem használt lehetőség van, amire lehet építeni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szükséges a civil szervezetek érdekérvényesítő és ellenőrző (watchdog) szerepeinek erősödése, különösen az állami intézmények átláthatóságának és elszámoltathatóságának növelése érdekében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a társadalmilag sérülékeny, hátrányos helyzetű csoportok körülményeinek javítása, megerősítése szükséges ma Magyarországon</a:t>
            </a:r>
          </a:p>
          <a:p>
            <a:endParaRPr lang="hu-HU" altLang="en-US"/>
          </a:p>
        </p:txBody>
      </p:sp>
    </p:spTree>
    <p:extLst>
      <p:ext uri="{BB962C8B-B14F-4D97-AF65-F5344CB8AC3E}">
        <p14:creationId xmlns:p14="http://schemas.microsoft.com/office/powerpoint/2010/main" xmlns="" val="323860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ím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574675"/>
          </a:xfrm>
        </p:spPr>
        <p:txBody>
          <a:bodyPr/>
          <a:lstStyle/>
          <a:p>
            <a:r>
              <a:rPr lang="hu-HU" altLang="en-US" sz="3600"/>
              <a:t>2016-os helyzet: NCTA zárása 1. </a:t>
            </a:r>
          </a:p>
        </p:txBody>
      </p:sp>
      <p:sp>
        <p:nvSpPr>
          <p:cNvPr id="9219" name="Tartalom helye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272087"/>
          </a:xfrm>
        </p:spPr>
        <p:txBody>
          <a:bodyPr/>
          <a:lstStyle/>
          <a:p>
            <a:endParaRPr lang="hu-HU" altLang="en-US" sz="2000"/>
          </a:p>
          <a:p>
            <a:endParaRPr lang="hu-HU" altLang="en-US" sz="2000"/>
          </a:p>
          <a:p>
            <a:endParaRPr lang="hu-HU" altLang="en-US" sz="2000"/>
          </a:p>
          <a:p>
            <a:endParaRPr lang="hu-HU" altLang="en-US" sz="2000"/>
          </a:p>
          <a:p>
            <a:endParaRPr lang="hu-HU" altLang="en-US" sz="2000"/>
          </a:p>
          <a:p>
            <a:endParaRPr lang="hu-HU" altLang="en-US" sz="2000"/>
          </a:p>
          <a:p>
            <a:r>
              <a:rPr lang="hu-HU" altLang="en-US" sz="2000"/>
              <a:t>Fő problémák: Nagy (2016)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szakmaidegen nonprofit szabályozás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civil autonómia felszámolása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civil finanszírozás romlása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összefonódások kibogozhatatlansága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civil ethosz kiforgatása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bürokrácia növelése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hu-HU" altLang="en-US" sz="2000"/>
              <a:t>bűnbakkeresés</a:t>
            </a:r>
          </a:p>
        </p:txBody>
      </p:sp>
      <p:pic>
        <p:nvPicPr>
          <p:cNvPr id="9220" name="Kép 5" descr="usaid_201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813" y="908050"/>
            <a:ext cx="6192837" cy="238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82752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Az NCTA keretei - célok</a:t>
            </a:r>
          </a:p>
        </p:txBody>
      </p:sp>
      <p:sp>
        <p:nvSpPr>
          <p:cNvPr id="4" name="Lekerekített téglalap 3"/>
          <p:cNvSpPr/>
          <p:nvPr/>
        </p:nvSpPr>
        <p:spPr bwMode="auto">
          <a:xfrm>
            <a:off x="1475656" y="1268760"/>
            <a:ext cx="6336704" cy="4968552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hu-HU" sz="2300" dirty="0"/>
              <a:t>Az EGT és Norvég Civil Támogatási Alap (NCTA) azzal az átfogó céllal jött létre, hogy reflektálva a magyar nonprofit szektor és a magyar társadalom általános helyzetére, „segítse a magyarországi civil társadalom fejlődését, valamint erősítse részvételüket a társadalmi igazságosság, a demokrácia és a fenntartható fejlődés alakításában”.</a:t>
            </a:r>
            <a:endParaRPr lang="en-US" sz="23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ím 1"/>
          <p:cNvSpPr>
            <a:spLocks noGrp="1"/>
          </p:cNvSpPr>
          <p:nvPr>
            <p:ph type="title"/>
          </p:nvPr>
        </p:nvSpPr>
        <p:spPr>
          <a:xfrm>
            <a:off x="684213" y="539750"/>
            <a:ext cx="7702550" cy="728663"/>
          </a:xfrm>
        </p:spPr>
        <p:txBody>
          <a:bodyPr/>
          <a:lstStyle/>
          <a:p>
            <a:r>
              <a:rPr lang="hu-HU" altLang="en-US"/>
              <a:t>2016-os helyzet: NCTA zárása 2.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4213" y="1268413"/>
            <a:ext cx="7702550" cy="5316537"/>
          </a:xfrm>
        </p:spPr>
        <p:txBody>
          <a:bodyPr/>
          <a:lstStyle/>
          <a:p>
            <a:pPr indent="0" algn="just">
              <a:defRPr/>
            </a:pPr>
            <a:r>
              <a:rPr lang="hu-HU" sz="2000" i="1" dirty="0"/>
              <a:t>„A magyarországi civil szféra aggasztó állapotban van... A 2010 óta bekövetkezett változások múló zavarnak, átmeneti jelenségnek sajnos nem minősíthetők. Azok az erkölcsi és anyagi károk, amelyeket a durva állami beavatkozás, a szabályozási környezet romlása, az anyagi támogatások drasztikus csökkentése és a civil szféra politikai kettészakítása okozott, rövid távon semmiképp sem orvosolhatók.” (Kuti 2016)</a:t>
            </a:r>
          </a:p>
          <a:p>
            <a:pPr>
              <a:defRPr/>
            </a:pPr>
            <a:r>
              <a:rPr lang="hu-HU" sz="2000" dirty="0"/>
              <a:t>Ugyanakkor: </a:t>
            </a:r>
          </a:p>
          <a:p>
            <a:pPr>
              <a:buFont typeface="Arial" charset="0"/>
              <a:buChar char="•"/>
              <a:defRPr/>
            </a:pPr>
            <a:r>
              <a:rPr lang="hu-HU" sz="2000" dirty="0"/>
              <a:t>civil szervezetek iránti bizalom nem csökkent</a:t>
            </a:r>
          </a:p>
          <a:p>
            <a:pPr>
              <a:buFont typeface="Arial" charset="0"/>
              <a:buChar char="•"/>
              <a:defRPr/>
            </a:pPr>
            <a:r>
              <a:rPr lang="hu-HU" sz="2000" dirty="0"/>
              <a:t>újfajta informális szerveződések, civil szervezetek alakultak</a:t>
            </a:r>
          </a:p>
          <a:p>
            <a:pPr>
              <a:buFont typeface="Arial" charset="0"/>
              <a:buChar char="•"/>
              <a:defRPr/>
            </a:pPr>
            <a:r>
              <a:rPr lang="hu-HU" sz="2000" dirty="0"/>
              <a:t>alternatív finanszírozási formák terjednek</a:t>
            </a:r>
          </a:p>
          <a:p>
            <a:pPr>
              <a:buFont typeface="Arial" charset="0"/>
              <a:buChar char="•"/>
              <a:defRPr/>
            </a:pPr>
            <a:r>
              <a:rPr lang="hu-HU" sz="2000" dirty="0"/>
              <a:t>vannak sikeres szektorok közötti együttműködések</a:t>
            </a:r>
          </a:p>
          <a:p>
            <a:pPr>
              <a:buFont typeface="Arial" charset="0"/>
              <a:buChar char="•"/>
              <a:defRPr/>
            </a:pPr>
            <a:r>
              <a:rPr lang="hu-HU" sz="2000" dirty="0"/>
              <a:t>új EU-s támogatások elérhetőek</a:t>
            </a:r>
          </a:p>
          <a:p>
            <a:pPr>
              <a:defRPr/>
            </a:pPr>
            <a:endParaRPr lang="hu-HU" sz="2400" dirty="0"/>
          </a:p>
        </p:txBody>
      </p:sp>
    </p:spTree>
    <p:extLst>
      <p:ext uri="{BB962C8B-B14F-4D97-AF65-F5344CB8AC3E}">
        <p14:creationId xmlns:p14="http://schemas.microsoft.com/office/powerpoint/2010/main" xmlns="" val="218753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ím 1"/>
          <p:cNvSpPr>
            <a:spLocks noGrp="1"/>
          </p:cNvSpPr>
          <p:nvPr>
            <p:ph type="title"/>
          </p:nvPr>
        </p:nvSpPr>
        <p:spPr>
          <a:xfrm>
            <a:off x="684213" y="539750"/>
            <a:ext cx="7702550" cy="944563"/>
          </a:xfrm>
        </p:spPr>
        <p:txBody>
          <a:bodyPr/>
          <a:lstStyle/>
          <a:p>
            <a:r>
              <a:rPr lang="hu-HU" altLang="en-US" sz="3600"/>
              <a:t>2015-ös kérdőívek a nonprofit szektor helyzetéről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1475656" y="1484784"/>
          <a:ext cx="6120680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364761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ím 1"/>
          <p:cNvSpPr>
            <a:spLocks noGrp="1"/>
          </p:cNvSpPr>
          <p:nvPr>
            <p:ph type="title"/>
          </p:nvPr>
        </p:nvSpPr>
        <p:spPr>
          <a:xfrm>
            <a:off x="684213" y="539750"/>
            <a:ext cx="7702550" cy="873125"/>
          </a:xfrm>
        </p:spPr>
        <p:txBody>
          <a:bodyPr/>
          <a:lstStyle/>
          <a:p>
            <a:r>
              <a:rPr lang="hu-HU" altLang="en-US" sz="3600"/>
              <a:t>2015-ös kérdőívek a nonprofit szektor szerepéről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1403648" y="1484784"/>
          <a:ext cx="5760640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090018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 bwMode="auto">
          <a:xfrm>
            <a:off x="323850" y="1340768"/>
            <a:ext cx="8208963" cy="3168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hu-HU" altLang="hu-HU" sz="3600" kern="0" dirty="0">
              <a:solidFill>
                <a:srgbClr val="FFFF00"/>
              </a:solidFill>
            </a:endParaRPr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251520" y="2492896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 marL="514350" indent="-514350">
              <a:buClr>
                <a:srgbClr val="C00000"/>
              </a:buClr>
            </a:pPr>
            <a:endParaRPr lang="en-US" altLang="hu-HU" sz="4400" kern="0" dirty="0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251520" y="2636912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kerekített téglalap 2"/>
          <p:cNvSpPr/>
          <p:nvPr/>
        </p:nvSpPr>
        <p:spPr bwMode="auto">
          <a:xfrm>
            <a:off x="3059832" y="2492896"/>
            <a:ext cx="3024336" cy="194421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2767 pályázó</a:t>
            </a:r>
          </a:p>
          <a:p>
            <a:pPr algn="ctr"/>
            <a:endParaRPr lang="hu-HU" dirty="0"/>
          </a:p>
          <a:p>
            <a:pPr algn="ctr"/>
            <a:r>
              <a:rPr lang="hu-HU" dirty="0"/>
              <a:t> 3859 pályázat</a:t>
            </a:r>
          </a:p>
          <a:p>
            <a:pPr algn="ctr"/>
            <a:endParaRPr lang="hu-HU" dirty="0"/>
          </a:p>
          <a:p>
            <a:pPr algn="ctr"/>
            <a:r>
              <a:rPr lang="hu-HU" dirty="0"/>
              <a:t>629 település</a:t>
            </a:r>
            <a:endParaRPr lang="en-US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kerekített téglalap 2"/>
          <p:cNvSpPr/>
          <p:nvPr/>
        </p:nvSpPr>
        <p:spPr bwMode="auto">
          <a:xfrm>
            <a:off x="971600" y="2492896"/>
            <a:ext cx="3024336" cy="194421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2767 pályázó</a:t>
            </a:r>
          </a:p>
          <a:p>
            <a:pPr algn="ctr"/>
            <a:endParaRPr lang="hu-HU" dirty="0"/>
          </a:p>
          <a:p>
            <a:pPr algn="ctr"/>
            <a:r>
              <a:rPr lang="hu-HU" dirty="0"/>
              <a:t> 3859 pályázat</a:t>
            </a:r>
          </a:p>
          <a:p>
            <a:pPr algn="ctr"/>
            <a:endParaRPr lang="hu-HU" dirty="0"/>
          </a:p>
          <a:p>
            <a:pPr algn="ctr"/>
            <a:r>
              <a:rPr lang="hu-HU" dirty="0"/>
              <a:t>629 település</a:t>
            </a:r>
            <a:endParaRPr lang="en-US" dirty="0"/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5148064" y="2492896"/>
            <a:ext cx="3024336" cy="194421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solidFill>
                  <a:srgbClr val="00427A"/>
                </a:solidFill>
              </a:rPr>
              <a:t>407 támogatott szervezet</a:t>
            </a:r>
          </a:p>
          <a:p>
            <a:pPr algn="ctr"/>
            <a:endParaRPr lang="hu-HU" dirty="0">
              <a:solidFill>
                <a:srgbClr val="00427A"/>
              </a:solidFill>
            </a:endParaRPr>
          </a:p>
          <a:p>
            <a:pPr algn="ctr"/>
            <a:r>
              <a:rPr lang="hu-HU" dirty="0">
                <a:solidFill>
                  <a:srgbClr val="00427A"/>
                </a:solidFill>
              </a:rPr>
              <a:t>460 támogatott pályázat</a:t>
            </a:r>
          </a:p>
          <a:p>
            <a:pPr algn="ctr"/>
            <a:endParaRPr lang="hu-HU" dirty="0">
              <a:solidFill>
                <a:srgbClr val="00427A"/>
              </a:solidFill>
            </a:endParaRPr>
          </a:p>
          <a:p>
            <a:pPr algn="ctr"/>
            <a:r>
              <a:rPr lang="hu-HU" dirty="0">
                <a:solidFill>
                  <a:srgbClr val="00427A"/>
                </a:solidFill>
              </a:rPr>
              <a:t>1000-nél több megvalósítási helyszín</a:t>
            </a: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kerekített téglalap 2"/>
          <p:cNvSpPr/>
          <p:nvPr/>
        </p:nvSpPr>
        <p:spPr bwMode="auto">
          <a:xfrm>
            <a:off x="971600" y="1772816"/>
            <a:ext cx="7128792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460 támogatásra javasolt pályázat</a:t>
            </a:r>
            <a:endParaRPr lang="en-US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kerekített téglalap 2"/>
          <p:cNvSpPr/>
          <p:nvPr/>
        </p:nvSpPr>
        <p:spPr bwMode="auto">
          <a:xfrm>
            <a:off x="971600" y="1772816"/>
            <a:ext cx="7128792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460 támogatásra javasolt pályázat</a:t>
            </a:r>
            <a:endParaRPr lang="en-US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5" name="Lekerekített téglalap 4"/>
          <p:cNvSpPr/>
          <p:nvPr/>
        </p:nvSpPr>
        <p:spPr bwMode="auto">
          <a:xfrm>
            <a:off x="971600" y="2924944"/>
            <a:ext cx="7128792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448 szerződött pályázat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ekerekített téglalap 2"/>
          <p:cNvSpPr/>
          <p:nvPr/>
        </p:nvSpPr>
        <p:spPr bwMode="auto">
          <a:xfrm>
            <a:off x="971600" y="1772816"/>
            <a:ext cx="7128792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460 támogatásra javasolt pályázat</a:t>
            </a:r>
            <a:endParaRPr lang="en-US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5" name="Lekerekített téglalap 4"/>
          <p:cNvSpPr/>
          <p:nvPr/>
        </p:nvSpPr>
        <p:spPr bwMode="auto">
          <a:xfrm>
            <a:off x="971600" y="2924944"/>
            <a:ext cx="7128792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448 szerződött pályázat</a:t>
            </a:r>
            <a:endParaRPr lang="en-US" dirty="0"/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971600" y="4077072"/>
            <a:ext cx="7128792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430 megvalósított pályázat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179512" y="2852936"/>
            <a:ext cx="720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dirty="0">
                <a:latin typeface="Arial" pitchFamily="34" charset="0"/>
                <a:ea typeface="Calibri"/>
                <a:cs typeface="Arial" pitchFamily="34" charset="0"/>
              </a:rPr>
              <a:t>C terület: közösség- és szervezetfejlesztés</a:t>
            </a:r>
            <a:endParaRPr lang="en-US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179512" y="3356992"/>
            <a:ext cx="720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dirty="0">
                <a:latin typeface="Arial" pitchFamily="34" charset="0"/>
                <a:ea typeface="Calibri"/>
                <a:cs typeface="Arial" pitchFamily="34" charset="0"/>
              </a:rPr>
              <a:t>D terület: ifjúsági és gyermekügyek</a:t>
            </a:r>
            <a:endParaRPr lang="en-US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179512" y="3861048"/>
            <a:ext cx="720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dirty="0">
                <a:latin typeface="Arial" pitchFamily="34" charset="0"/>
                <a:ea typeface="Calibri"/>
                <a:cs typeface="Arial" pitchFamily="34" charset="0"/>
              </a:rPr>
              <a:t>E terület: környezetvédelem és </a:t>
            </a:r>
            <a:r>
              <a:rPr lang="hu-HU" dirty="0">
                <a:latin typeface="Arial" pitchFamily="34" charset="0"/>
                <a:cs typeface="Arial" pitchFamily="34" charset="0"/>
              </a:rPr>
              <a:t>fenntartható fejlődés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179512" y="4365104"/>
            <a:ext cx="720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spcAft>
                <a:spcPts val="0"/>
              </a:spcAft>
            </a:pPr>
            <a:r>
              <a:rPr lang="hu-HU" dirty="0">
                <a:latin typeface="Arial" pitchFamily="34" charset="0"/>
                <a:ea typeface="Calibri"/>
                <a:cs typeface="Arial" pitchFamily="34" charset="0"/>
              </a:rPr>
              <a:t>F terület: jóléti szolgáltatások társadalmilag sérülékeny csoportoknak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179512" y="4869160"/>
            <a:ext cx="720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dirty="0">
                <a:latin typeface="Arial" pitchFamily="34" charset="0"/>
                <a:ea typeface="Calibri"/>
                <a:cs typeface="Arial" pitchFamily="34" charset="0"/>
              </a:rPr>
              <a:t>G terület: társadalmilag </a:t>
            </a:r>
            <a:r>
              <a:rPr lang="hu-HU" dirty="0">
                <a:latin typeface="Arial" pitchFamily="34" charset="0"/>
                <a:cs typeface="Arial" pitchFamily="34" charset="0"/>
              </a:rPr>
              <a:t>sérülékeny csoportok megerősítése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Lekerekített téglalap 12"/>
          <p:cNvSpPr/>
          <p:nvPr/>
        </p:nvSpPr>
        <p:spPr bwMode="auto">
          <a:xfrm>
            <a:off x="179512" y="2348880"/>
            <a:ext cx="720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dirty="0">
                <a:latin typeface="Arial" pitchFamily="34" charset="0"/>
                <a:ea typeface="Calibri"/>
                <a:cs typeface="Arial" pitchFamily="34" charset="0"/>
              </a:rPr>
              <a:t>B terület: női jogok és esélyegyenlőség</a:t>
            </a:r>
            <a:endParaRPr lang="en-US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4" name="Lekerekített téglalap 13"/>
          <p:cNvSpPr/>
          <p:nvPr/>
        </p:nvSpPr>
        <p:spPr bwMode="auto">
          <a:xfrm>
            <a:off x="179512" y="1844824"/>
            <a:ext cx="720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dirty="0">
                <a:latin typeface="Arial" pitchFamily="34" charset="0"/>
                <a:ea typeface="Calibri"/>
                <a:cs typeface="Arial" pitchFamily="34" charset="0"/>
              </a:rPr>
              <a:t>A terület: demokrácia és emberi jogok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ekerekített téglalap 14"/>
          <p:cNvSpPr/>
          <p:nvPr/>
        </p:nvSpPr>
        <p:spPr bwMode="auto">
          <a:xfrm>
            <a:off x="7452320" y="1844824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235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Lekerekített téglalap 15"/>
          <p:cNvSpPr/>
          <p:nvPr/>
        </p:nvSpPr>
        <p:spPr bwMode="auto">
          <a:xfrm>
            <a:off x="8244408" y="1844824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54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Lekerekített téglalap 16"/>
          <p:cNvSpPr/>
          <p:nvPr/>
        </p:nvSpPr>
        <p:spPr bwMode="auto">
          <a:xfrm>
            <a:off x="7452320" y="4365104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413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Lekerekített téglalap 17"/>
          <p:cNvSpPr/>
          <p:nvPr/>
        </p:nvSpPr>
        <p:spPr bwMode="auto">
          <a:xfrm>
            <a:off x="8244408" y="4365104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54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Lekerekített téglalap 18"/>
          <p:cNvSpPr/>
          <p:nvPr/>
        </p:nvSpPr>
        <p:spPr bwMode="auto">
          <a:xfrm>
            <a:off x="7452320" y="2348880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184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Lekerekített téglalap 19"/>
          <p:cNvSpPr/>
          <p:nvPr/>
        </p:nvSpPr>
        <p:spPr bwMode="auto">
          <a:xfrm>
            <a:off x="7452320" y="2852936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1023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Lekerekített téglalap 20"/>
          <p:cNvSpPr/>
          <p:nvPr/>
        </p:nvSpPr>
        <p:spPr bwMode="auto">
          <a:xfrm>
            <a:off x="7452320" y="3356992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671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Lekerekített téglalap 21"/>
          <p:cNvSpPr/>
          <p:nvPr/>
        </p:nvSpPr>
        <p:spPr bwMode="auto">
          <a:xfrm>
            <a:off x="7452320" y="3861048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572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Lekerekített téglalap 22"/>
          <p:cNvSpPr/>
          <p:nvPr/>
        </p:nvSpPr>
        <p:spPr bwMode="auto">
          <a:xfrm>
            <a:off x="7452320" y="4869160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221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Lekerekített téglalap 23"/>
          <p:cNvSpPr/>
          <p:nvPr/>
        </p:nvSpPr>
        <p:spPr bwMode="auto">
          <a:xfrm>
            <a:off x="8244408" y="4869160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49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Lekerekített téglalap 24"/>
          <p:cNvSpPr/>
          <p:nvPr/>
        </p:nvSpPr>
        <p:spPr bwMode="auto">
          <a:xfrm>
            <a:off x="8244408" y="3861048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52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Lekerekített téglalap 25"/>
          <p:cNvSpPr/>
          <p:nvPr/>
        </p:nvSpPr>
        <p:spPr bwMode="auto">
          <a:xfrm>
            <a:off x="8244408" y="3356992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53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Lekerekített téglalap 26"/>
          <p:cNvSpPr/>
          <p:nvPr/>
        </p:nvSpPr>
        <p:spPr bwMode="auto">
          <a:xfrm>
            <a:off x="8244408" y="2852936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77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Lekerekített téglalap 27"/>
          <p:cNvSpPr/>
          <p:nvPr/>
        </p:nvSpPr>
        <p:spPr bwMode="auto">
          <a:xfrm>
            <a:off x="8244408" y="2348880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41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Lekerekített téglalap 28"/>
          <p:cNvSpPr/>
          <p:nvPr/>
        </p:nvSpPr>
        <p:spPr bwMode="auto">
          <a:xfrm>
            <a:off x="179512" y="5373216"/>
            <a:ext cx="720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dirty="0">
                <a:latin typeface="Arial" pitchFamily="34" charset="0"/>
                <a:ea typeface="Calibri"/>
                <a:cs typeface="Arial" pitchFamily="34" charset="0"/>
              </a:rPr>
              <a:t>Akciópályázatok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Lekerekített téglalap 29"/>
          <p:cNvSpPr/>
          <p:nvPr/>
        </p:nvSpPr>
        <p:spPr bwMode="auto">
          <a:xfrm>
            <a:off x="7452320" y="5373216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221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Lekerekített téglalap 30"/>
          <p:cNvSpPr/>
          <p:nvPr/>
        </p:nvSpPr>
        <p:spPr bwMode="auto">
          <a:xfrm>
            <a:off x="8244408" y="5373216"/>
            <a:ext cx="720000" cy="36004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>
                <a:latin typeface="Times New Roman" pitchFamily="18" charset="0"/>
                <a:cs typeface="Times New Roman" pitchFamily="18" charset="0"/>
              </a:rPr>
              <a:t>50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Lekerekített téglalap 31"/>
          <p:cNvSpPr/>
          <p:nvPr/>
        </p:nvSpPr>
        <p:spPr bwMode="auto">
          <a:xfrm>
            <a:off x="7452320" y="1196752"/>
            <a:ext cx="720000" cy="576064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sz="1400" dirty="0" err="1">
                <a:latin typeface="Times New Roman" pitchFamily="18" charset="0"/>
                <a:cs typeface="Times New Roman" pitchFamily="18" charset="0"/>
              </a:rPr>
              <a:t>Pályá-</a:t>
            </a:r>
            <a:r>
              <a:rPr lang="hu-H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hu-HU" sz="1400" dirty="0" err="1">
                <a:latin typeface="Times New Roman" pitchFamily="18" charset="0"/>
                <a:cs typeface="Times New Roman" pitchFamily="18" charset="0"/>
              </a:rPr>
              <a:t>zat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Lekerekített téglalap 32"/>
          <p:cNvSpPr/>
          <p:nvPr/>
        </p:nvSpPr>
        <p:spPr bwMode="auto">
          <a:xfrm>
            <a:off x="8244488" y="1196752"/>
            <a:ext cx="720000" cy="576064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sz="1400" dirty="0" err="1">
                <a:latin typeface="Times New Roman" pitchFamily="18" charset="0"/>
                <a:cs typeface="Times New Roman" pitchFamily="18" charset="0"/>
              </a:rPr>
              <a:t>Támo-gatott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NCTA keretei - témakörök</a:t>
            </a: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323528" y="1844824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női jogok és esélyegyenlőség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2492896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közösség- és szervezetfejlesztés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3140968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ifjúsági és gyermekügyek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323528" y="3789040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környezetvédelem és fenntartható fejlődés</a:t>
            </a: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323528" y="1196752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demokrácia és emberi jogok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323528" y="4437112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jóléti szolgáltatások társadalmilag sérülékeny csoportoknak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323528" y="5085184"/>
            <a:ext cx="8496944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társadalmilag sérülékeny csoportok megerősítése (fókusz: roma integráció)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972400" y="1484784"/>
            <a:ext cx="7200000" cy="44644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hu-HU" sz="2800" b="1" dirty="0">
                <a:latin typeface="Arial" pitchFamily="34" charset="0"/>
                <a:cs typeface="Arial" pitchFamily="34" charset="0"/>
              </a:rPr>
              <a:t>Támogatási arány</a:t>
            </a:r>
          </a:p>
          <a:p>
            <a:pPr algn="ctr"/>
            <a:endParaRPr lang="hu-HU" sz="2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hu-HU" sz="28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hu-HU" sz="2800" b="1" dirty="0">
              <a:latin typeface="Arial" pitchFamily="34" charset="0"/>
              <a:cs typeface="Arial" pitchFamily="34" charset="0"/>
            </a:endParaRPr>
          </a:p>
          <a:p>
            <a:r>
              <a:rPr lang="hu-HU" sz="2800" b="1" dirty="0">
                <a:latin typeface="Arial" pitchFamily="34" charset="0"/>
                <a:cs typeface="Arial" pitchFamily="34" charset="0"/>
              </a:rPr>
              <a:t>Pályázat</a:t>
            </a:r>
          </a:p>
          <a:p>
            <a:endParaRPr lang="hu-HU" sz="2800" b="1" dirty="0">
              <a:latin typeface="Arial" pitchFamily="34" charset="0"/>
              <a:cs typeface="Arial" pitchFamily="34" charset="0"/>
            </a:endParaRPr>
          </a:p>
          <a:p>
            <a:endParaRPr lang="hu-HU" sz="2800" b="1" dirty="0">
              <a:latin typeface="Arial" pitchFamily="34" charset="0"/>
              <a:cs typeface="Arial" pitchFamily="34" charset="0"/>
            </a:endParaRPr>
          </a:p>
          <a:p>
            <a:r>
              <a:rPr lang="hu-HU" sz="2800" b="1" dirty="0">
                <a:latin typeface="Arial" pitchFamily="34" charset="0"/>
                <a:cs typeface="Arial" pitchFamily="34" charset="0"/>
              </a:rPr>
              <a:t>Szervezet</a:t>
            </a:r>
            <a:endParaRPr lang="hu-H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6012160" y="2852936"/>
            <a:ext cx="1728192" cy="1080120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11,92%</a:t>
            </a: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2987824" y="2852936"/>
            <a:ext cx="1296144" cy="108012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sz="3200" dirty="0">
                <a:solidFill>
                  <a:srgbClr val="C00000"/>
                </a:solidFill>
              </a:rPr>
              <a:t>3859</a:t>
            </a:r>
            <a:endParaRPr kumimoji="0" lang="hu-HU" sz="1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</a:endParaRP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4499992" y="2852936"/>
            <a:ext cx="1296144" cy="108012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hu-HU" dirty="0"/>
              <a:t> </a:t>
            </a:r>
            <a:r>
              <a:rPr lang="hu-HU" sz="3200" dirty="0"/>
              <a:t>460</a:t>
            </a:r>
            <a:endParaRPr kumimoji="0" lang="hu-H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Lekerekített téglalap 12"/>
          <p:cNvSpPr/>
          <p:nvPr/>
        </p:nvSpPr>
        <p:spPr bwMode="auto">
          <a:xfrm>
            <a:off x="2987824" y="4077072"/>
            <a:ext cx="1296144" cy="108012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sz="3200" dirty="0">
                <a:solidFill>
                  <a:srgbClr val="C00000"/>
                </a:solidFill>
              </a:rPr>
              <a:t>2767</a:t>
            </a:r>
            <a:endParaRPr kumimoji="0" lang="hu-HU" sz="1800" b="0" i="0" u="none" strike="noStrike" cap="none" normalizeH="0" baseline="0" dirty="0">
              <a:ln>
                <a:noFill/>
              </a:ln>
              <a:solidFill>
                <a:srgbClr val="C00000"/>
              </a:solidFill>
              <a:effectLst/>
              <a:latin typeface="Arial" charset="0"/>
            </a:endParaRPr>
          </a:p>
        </p:txBody>
      </p:sp>
      <p:sp>
        <p:nvSpPr>
          <p:cNvPr id="14" name="Lekerekített téglalap 13"/>
          <p:cNvSpPr/>
          <p:nvPr/>
        </p:nvSpPr>
        <p:spPr bwMode="auto">
          <a:xfrm>
            <a:off x="4499992" y="4077072"/>
            <a:ext cx="1296144" cy="108012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407</a:t>
            </a:r>
            <a:endParaRPr kumimoji="0" lang="hu-H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Lekerekített téglalap 15"/>
          <p:cNvSpPr/>
          <p:nvPr/>
        </p:nvSpPr>
        <p:spPr bwMode="auto">
          <a:xfrm>
            <a:off x="6012160" y="4077072"/>
            <a:ext cx="1728192" cy="1080120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14,71%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pic>
        <p:nvPicPr>
          <p:cNvPr id="13314" name="Picture 2" descr="D:\rol_m\HATASMERES\prezentacio\telep_1_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171" y="1968166"/>
            <a:ext cx="2958709" cy="2973002"/>
          </a:xfrm>
          <a:prstGeom prst="rect">
            <a:avLst/>
          </a:prstGeom>
          <a:noFill/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19500" y="2513013"/>
            <a:ext cx="19050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zövegdoboz 6"/>
          <p:cNvSpPr txBox="1"/>
          <p:nvPr/>
        </p:nvSpPr>
        <p:spPr>
          <a:xfrm>
            <a:off x="1187624" y="17008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427A"/>
                </a:solidFill>
              </a:rPr>
              <a:t>NCTA pályázók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pic>
        <p:nvPicPr>
          <p:cNvPr id="13314" name="Picture 2" descr="D:\rol_m\HATASMERES\prezentacio\telep_1_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171" y="1968166"/>
            <a:ext cx="2958709" cy="2973002"/>
          </a:xfrm>
          <a:prstGeom prst="rect">
            <a:avLst/>
          </a:prstGeom>
          <a:noFill/>
        </p:spPr>
      </p:pic>
      <p:pic>
        <p:nvPicPr>
          <p:cNvPr id="13317" name="Picture 5" descr="D:\rol_m\HATASMERES\prezentacio\telep_2_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916832"/>
            <a:ext cx="2930897" cy="2966640"/>
          </a:xfrm>
          <a:prstGeom prst="rect">
            <a:avLst/>
          </a:prstGeom>
          <a:noFill/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9500" y="2513013"/>
            <a:ext cx="19050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zövegdoboz 6"/>
          <p:cNvSpPr txBox="1"/>
          <p:nvPr/>
        </p:nvSpPr>
        <p:spPr>
          <a:xfrm>
            <a:off x="5580112" y="170080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427A"/>
                </a:solidFill>
              </a:rPr>
              <a:t>KSH magyar civil szervezetek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1187624" y="17008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427A"/>
                </a:solidFill>
              </a:rPr>
              <a:t>NCTA pályázók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91136" y="5019675"/>
            <a:ext cx="19050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zövegdoboz 6"/>
          <p:cNvSpPr txBox="1"/>
          <p:nvPr/>
        </p:nvSpPr>
        <p:spPr>
          <a:xfrm>
            <a:off x="5580112" y="170080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427A"/>
                </a:solidFill>
              </a:rPr>
              <a:t>KSH magyar civil szervezetek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1187624" y="17008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427A"/>
                </a:solidFill>
              </a:rPr>
              <a:t>NCTA pályázók</a:t>
            </a: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1259632" y="2060848"/>
            <a:ext cx="1872208" cy="720080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30%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1259632" y="2852936"/>
            <a:ext cx="1872208" cy="720080"/>
          </a:xfrm>
          <a:prstGeom prst="roundRect">
            <a:avLst/>
          </a:prstGeom>
          <a:solidFill>
            <a:srgbClr val="FF5D5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28%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1259632" y="3645024"/>
            <a:ext cx="1872208" cy="7200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24%</a:t>
            </a:r>
          </a:p>
        </p:txBody>
      </p:sp>
      <p:sp>
        <p:nvSpPr>
          <p:cNvPr id="13" name="Lekerekített téglalap 12"/>
          <p:cNvSpPr/>
          <p:nvPr/>
        </p:nvSpPr>
        <p:spPr bwMode="auto">
          <a:xfrm>
            <a:off x="1259632" y="4437112"/>
            <a:ext cx="1872208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18%</a:t>
            </a:r>
          </a:p>
        </p:txBody>
      </p:sp>
      <p:sp>
        <p:nvSpPr>
          <p:cNvPr id="14" name="Lekerekített téglalap 13"/>
          <p:cNvSpPr/>
          <p:nvPr/>
        </p:nvSpPr>
        <p:spPr bwMode="auto">
          <a:xfrm>
            <a:off x="6012160" y="2060848"/>
            <a:ext cx="1872208" cy="720080"/>
          </a:xfrm>
          <a:prstGeom prst="round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hu-HU" sz="3200" dirty="0"/>
              <a:t>23%</a:t>
            </a:r>
          </a:p>
        </p:txBody>
      </p:sp>
      <p:sp>
        <p:nvSpPr>
          <p:cNvPr id="15" name="Lekerekített téglalap 14"/>
          <p:cNvSpPr/>
          <p:nvPr/>
        </p:nvSpPr>
        <p:spPr bwMode="auto">
          <a:xfrm>
            <a:off x="6012160" y="2852936"/>
            <a:ext cx="1872208" cy="720080"/>
          </a:xfrm>
          <a:prstGeom prst="roundRect">
            <a:avLst/>
          </a:prstGeom>
          <a:solidFill>
            <a:srgbClr val="FF5D5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21%</a:t>
            </a:r>
            <a:endParaRPr kumimoji="0" lang="hu-H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6" name="Lekerekített téglalap 15"/>
          <p:cNvSpPr/>
          <p:nvPr/>
        </p:nvSpPr>
        <p:spPr bwMode="auto">
          <a:xfrm>
            <a:off x="6012160" y="3645024"/>
            <a:ext cx="1872208" cy="7200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31%</a:t>
            </a:r>
          </a:p>
        </p:txBody>
      </p:sp>
      <p:sp>
        <p:nvSpPr>
          <p:cNvPr id="17" name="Lekerekített téglalap 16"/>
          <p:cNvSpPr/>
          <p:nvPr/>
        </p:nvSpPr>
        <p:spPr bwMode="auto">
          <a:xfrm>
            <a:off x="6012160" y="4437112"/>
            <a:ext cx="1872208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hu-HU" sz="32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25%</a:t>
            </a:r>
          </a:p>
        </p:txBody>
      </p:sp>
      <p:grpSp>
        <p:nvGrpSpPr>
          <p:cNvPr id="28" name="Csoportba foglalás 27"/>
          <p:cNvGrpSpPr/>
          <p:nvPr/>
        </p:nvGrpSpPr>
        <p:grpSpPr>
          <a:xfrm rot="10800000">
            <a:off x="4211961" y="3645024"/>
            <a:ext cx="1008112" cy="720080"/>
            <a:chOff x="4283968" y="3645024"/>
            <a:chExt cx="1008112" cy="720080"/>
          </a:xfrm>
        </p:grpSpPr>
        <p:cxnSp>
          <p:nvCxnSpPr>
            <p:cNvPr id="24" name="Egyenes összekötő 23"/>
            <p:cNvCxnSpPr/>
            <p:nvPr/>
          </p:nvCxnSpPr>
          <p:spPr bwMode="auto">
            <a:xfrm>
              <a:off x="4283968" y="3645024"/>
              <a:ext cx="1008112" cy="360040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Egyenes összekötő 24"/>
            <p:cNvCxnSpPr/>
            <p:nvPr/>
          </p:nvCxnSpPr>
          <p:spPr bwMode="auto">
            <a:xfrm flipV="1">
              <a:off x="4283968" y="4005064"/>
              <a:ext cx="1008112" cy="360040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" name="Csoportba foglalás 28"/>
          <p:cNvGrpSpPr/>
          <p:nvPr/>
        </p:nvGrpSpPr>
        <p:grpSpPr>
          <a:xfrm rot="10800000">
            <a:off x="4211961" y="4509119"/>
            <a:ext cx="1008112" cy="720080"/>
            <a:chOff x="4283968" y="3645024"/>
            <a:chExt cx="1008112" cy="720080"/>
          </a:xfrm>
        </p:grpSpPr>
        <p:cxnSp>
          <p:nvCxnSpPr>
            <p:cNvPr id="30" name="Egyenes összekötő 29"/>
            <p:cNvCxnSpPr/>
            <p:nvPr/>
          </p:nvCxnSpPr>
          <p:spPr bwMode="auto">
            <a:xfrm>
              <a:off x="4283968" y="3645024"/>
              <a:ext cx="1008112" cy="360040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Egyenes összekötő 30"/>
            <p:cNvCxnSpPr/>
            <p:nvPr/>
          </p:nvCxnSpPr>
          <p:spPr bwMode="auto">
            <a:xfrm flipV="1">
              <a:off x="4283968" y="4005064"/>
              <a:ext cx="1008112" cy="360040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2" name="Csoportba foglalás 31"/>
          <p:cNvGrpSpPr/>
          <p:nvPr/>
        </p:nvGrpSpPr>
        <p:grpSpPr>
          <a:xfrm>
            <a:off x="4211961" y="2852936"/>
            <a:ext cx="1008112" cy="720080"/>
            <a:chOff x="4283968" y="3645024"/>
            <a:chExt cx="1008112" cy="720080"/>
          </a:xfrm>
        </p:grpSpPr>
        <p:cxnSp>
          <p:nvCxnSpPr>
            <p:cNvPr id="33" name="Egyenes összekötő 32"/>
            <p:cNvCxnSpPr/>
            <p:nvPr/>
          </p:nvCxnSpPr>
          <p:spPr bwMode="auto">
            <a:xfrm>
              <a:off x="4283968" y="3645024"/>
              <a:ext cx="1008112" cy="360040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Egyenes összekötő 33"/>
            <p:cNvCxnSpPr/>
            <p:nvPr/>
          </p:nvCxnSpPr>
          <p:spPr bwMode="auto">
            <a:xfrm flipV="1">
              <a:off x="4283968" y="4005064"/>
              <a:ext cx="1008112" cy="360040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5" name="Csoportba foglalás 34"/>
          <p:cNvGrpSpPr/>
          <p:nvPr/>
        </p:nvGrpSpPr>
        <p:grpSpPr>
          <a:xfrm>
            <a:off x="4211960" y="2060848"/>
            <a:ext cx="1008112" cy="720080"/>
            <a:chOff x="4283968" y="3645024"/>
            <a:chExt cx="1008112" cy="720080"/>
          </a:xfrm>
        </p:grpSpPr>
        <p:cxnSp>
          <p:nvCxnSpPr>
            <p:cNvPr id="36" name="Egyenes összekötő 35"/>
            <p:cNvCxnSpPr/>
            <p:nvPr/>
          </p:nvCxnSpPr>
          <p:spPr bwMode="auto">
            <a:xfrm>
              <a:off x="4283968" y="3645024"/>
              <a:ext cx="1008112" cy="360040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Egyenes összekötő 36"/>
            <p:cNvCxnSpPr/>
            <p:nvPr/>
          </p:nvCxnSpPr>
          <p:spPr bwMode="auto">
            <a:xfrm flipV="1">
              <a:off x="4283968" y="4005064"/>
              <a:ext cx="1008112" cy="360040"/>
            </a:xfrm>
            <a:prstGeom prst="line">
              <a:avLst/>
            </a:prstGeom>
            <a:solidFill>
              <a:srgbClr val="00B8FF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pic>
        <p:nvPicPr>
          <p:cNvPr id="13314" name="Picture 2" descr="D:\rol_m\HATASMERES\prezentacio\telep_1_v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171" y="1968166"/>
            <a:ext cx="2958709" cy="2973002"/>
          </a:xfrm>
          <a:prstGeom prst="rect">
            <a:avLst/>
          </a:prstGeom>
          <a:noFill/>
        </p:spPr>
      </p:pic>
      <p:pic>
        <p:nvPicPr>
          <p:cNvPr id="13317" name="Picture 5" descr="D:\rol_m\HATASMERES\prezentacio\telep_2_v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916832"/>
            <a:ext cx="2930897" cy="2966640"/>
          </a:xfrm>
          <a:prstGeom prst="rect">
            <a:avLst/>
          </a:prstGeom>
          <a:noFill/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19500" y="2513013"/>
            <a:ext cx="19050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Szövegdoboz 6"/>
          <p:cNvSpPr txBox="1"/>
          <p:nvPr/>
        </p:nvSpPr>
        <p:spPr>
          <a:xfrm>
            <a:off x="1187624" y="170080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427A"/>
                </a:solidFill>
              </a:rPr>
              <a:t>NCTA pályázók</a:t>
            </a:r>
          </a:p>
        </p:txBody>
      </p:sp>
      <p:sp>
        <p:nvSpPr>
          <p:cNvPr id="8" name="Szövegdoboz 7"/>
          <p:cNvSpPr txBox="1"/>
          <p:nvPr/>
        </p:nvSpPr>
        <p:spPr>
          <a:xfrm>
            <a:off x="5580112" y="1700808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>
                <a:solidFill>
                  <a:srgbClr val="00427A"/>
                </a:solidFill>
              </a:rPr>
              <a:t>KSH magyar civil szervezetek</a:t>
            </a: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915816" y="5445224"/>
            <a:ext cx="34563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sz="1600" i="1" dirty="0">
                <a:solidFill>
                  <a:srgbClr val="00B0F0"/>
                </a:solidFill>
                <a:latin typeface="Arial" pitchFamily="34" charset="0"/>
                <a:ea typeface="Garamond" pitchFamily="18" charset="0"/>
                <a:cs typeface="Arial" pitchFamily="34" charset="0"/>
              </a:rPr>
              <a:t>„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A program k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/>
                <a:ea typeface="Garamond" pitchFamily="18" charset="0"/>
                <a:cs typeface="Arial" pitchFamily="34" charset="0"/>
              </a:rPr>
              <a:t>é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pes volt kisebb telep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/>
                <a:ea typeface="Garamond" pitchFamily="18" charset="0"/>
                <a:cs typeface="Arial" pitchFamily="34" charset="0"/>
              </a:rPr>
              <a:t>ü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l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/>
                <a:ea typeface="Garamond" pitchFamily="18" charset="0"/>
                <a:cs typeface="Arial" pitchFamily="34" charset="0"/>
              </a:rPr>
              <a:t>é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seken műk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/>
                <a:ea typeface="Garamond" pitchFamily="18" charset="0"/>
                <a:cs typeface="Arial" pitchFamily="34" charset="0"/>
              </a:rPr>
              <a:t>ö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dő szervezetek k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/>
                <a:ea typeface="Garamond" pitchFamily="18" charset="0"/>
                <a:cs typeface="Arial" pitchFamily="34" charset="0"/>
              </a:rPr>
              <a:t>ö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r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/>
                <a:ea typeface="Garamond" pitchFamily="18" charset="0"/>
                <a:cs typeface="Arial" pitchFamily="34" charset="0"/>
              </a:rPr>
              <a:t>é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ben is projektek tervez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/>
                <a:ea typeface="Garamond" pitchFamily="18" charset="0"/>
                <a:cs typeface="Arial" pitchFamily="34" charset="0"/>
              </a:rPr>
              <a:t>é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s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/>
                <a:ea typeface="Garamond" pitchFamily="18" charset="0"/>
                <a:cs typeface="Arial" pitchFamily="34" charset="0"/>
              </a:rPr>
              <a:t>é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t eredm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Calibri"/>
                <a:ea typeface="Garamond" pitchFamily="18" charset="0"/>
                <a:cs typeface="Arial" pitchFamily="34" charset="0"/>
              </a:rPr>
              <a:t>é</a:t>
            </a:r>
            <a:r>
              <a:rPr kumimoji="0" lang="hu-HU" sz="1600" i="1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nyezni.”</a:t>
            </a:r>
            <a:endParaRPr kumimoji="0" lang="hu-HU" sz="240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5213" y="1482725"/>
            <a:ext cx="7011987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013" y="1151289"/>
            <a:ext cx="7906092" cy="515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ekerekített téglalap 5"/>
          <p:cNvSpPr/>
          <p:nvPr/>
        </p:nvSpPr>
        <p:spPr bwMode="auto">
          <a:xfrm>
            <a:off x="2483768" y="2492896"/>
            <a:ext cx="4248472" cy="194421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407 támogatott szervezet</a:t>
            </a:r>
          </a:p>
          <a:p>
            <a:pPr algn="ctr"/>
            <a:endParaRPr lang="hu-HU" dirty="0"/>
          </a:p>
          <a:p>
            <a:pPr algn="ctr"/>
            <a:r>
              <a:rPr lang="hu-HU" dirty="0"/>
              <a:t>460 támogatott pályázat</a:t>
            </a:r>
          </a:p>
          <a:p>
            <a:pPr algn="ctr"/>
            <a:endParaRPr lang="hu-HU" dirty="0"/>
          </a:p>
          <a:p>
            <a:pPr algn="ctr"/>
            <a:r>
              <a:rPr lang="hu-HU" dirty="0"/>
              <a:t>1000-nél több megvalósulási helyszín</a:t>
            </a:r>
            <a:endParaRPr lang="en-US" dirty="0"/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kerekített téglalap 3"/>
          <p:cNvSpPr/>
          <p:nvPr/>
        </p:nvSpPr>
        <p:spPr bwMode="auto">
          <a:xfrm>
            <a:off x="4644008" y="2060848"/>
            <a:ext cx="4176464" cy="288032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1000-nél több általános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Közel 2000 rövidtávú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Több mint 1500 célcsoport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Közel 4000 tevékenység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5000-nél is több indikátor</a:t>
            </a: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251520" y="2492896"/>
            <a:ext cx="4248472" cy="194421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hu-HU" dirty="0"/>
              <a:t>407 támogatott szervezet</a:t>
            </a:r>
          </a:p>
          <a:p>
            <a:pPr algn="ctr"/>
            <a:endParaRPr lang="hu-HU" dirty="0"/>
          </a:p>
          <a:p>
            <a:pPr algn="ctr"/>
            <a:r>
              <a:rPr lang="hu-HU" dirty="0"/>
              <a:t>460 támogatott pályázat</a:t>
            </a:r>
          </a:p>
          <a:p>
            <a:pPr algn="ctr"/>
            <a:endParaRPr lang="hu-HU" dirty="0"/>
          </a:p>
          <a:p>
            <a:pPr algn="ctr"/>
            <a:r>
              <a:rPr lang="hu-HU" dirty="0"/>
              <a:t>1000-nél több megvalósulási helyszín</a:t>
            </a:r>
            <a:endParaRPr lang="en-US" dirty="0"/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1043608" y="1988840"/>
            <a:ext cx="7128792" cy="288032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defTabSz="914400">
              <a:buClrTx/>
              <a:buSzTx/>
            </a:pPr>
            <a:r>
              <a:rPr lang="hu-HU" sz="3200" i="1" dirty="0">
                <a:latin typeface="Arial" pitchFamily="34" charset="0"/>
                <a:ea typeface="Garamond" pitchFamily="18" charset="0"/>
                <a:cs typeface="Arial" pitchFamily="34" charset="0"/>
              </a:rPr>
              <a:t>„Az NCTA arra törekedett, hogy ne szabjon indokolatlan </a:t>
            </a:r>
          </a:p>
          <a:p>
            <a:pPr lvl="0" defTabSz="914400">
              <a:buClrTx/>
              <a:buSzTx/>
            </a:pPr>
            <a:r>
              <a:rPr lang="hu-HU" sz="3200" i="1" dirty="0">
                <a:latin typeface="Arial" pitchFamily="34" charset="0"/>
                <a:ea typeface="Garamond" pitchFamily="18" charset="0"/>
                <a:cs typeface="Arial" pitchFamily="34" charset="0"/>
              </a:rPr>
              <a:t>korlátokat a pályázati ötleteknek.”</a:t>
            </a:r>
            <a:endParaRPr lang="hu-HU" sz="4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NCTA keretei - témakörök</a:t>
            </a: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323528" y="1844824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>
                <a:solidFill>
                  <a:srgbClr val="FF0000"/>
                </a:solidFill>
              </a:rPr>
              <a:t>női jogok</a:t>
            </a:r>
            <a:r>
              <a:rPr lang="hu-HU" sz="2400" dirty="0"/>
              <a:t> és esélyegyenlőség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2492896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közösség- és szervezetfejlesztés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3140968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ifjúsági és gyermekügyek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323528" y="3789040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környezetvédelem és fenntartható fejlődés</a:t>
            </a: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323528" y="1196752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demokrácia és emberi jogok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323528" y="4437112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jóléti szolgáltatások társadalmilag sérülékeny csoportoknak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323528" y="5085184"/>
            <a:ext cx="8496944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társadalmilag sérülékeny csoportok megerősítése (fókusz: roma integráció)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95536" y="2840163"/>
            <a:ext cx="82809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7200" u="none" strike="noStrike" cap="none" normalizeH="0" baseline="0" dirty="0">
                <a:ln>
                  <a:noFill/>
                </a:ln>
                <a:solidFill>
                  <a:srgbClr val="00427A"/>
                </a:solidFill>
                <a:effectLst/>
                <a:latin typeface="Arial" pitchFamily="34" charset="0"/>
                <a:ea typeface="Garamond" pitchFamily="18" charset="0"/>
                <a:cs typeface="Arial" pitchFamily="34" charset="0"/>
              </a:rPr>
              <a:t>sablon</a:t>
            </a:r>
            <a:endParaRPr kumimoji="0" lang="hu-HU" sz="9600" u="none" strike="noStrike" cap="none" normalizeH="0" baseline="0" dirty="0">
              <a:ln>
                <a:noFill/>
              </a:ln>
              <a:solidFill>
                <a:srgbClr val="00427A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Egyenes összekötő 7"/>
          <p:cNvCxnSpPr/>
          <p:nvPr/>
        </p:nvCxnSpPr>
        <p:spPr bwMode="auto">
          <a:xfrm flipH="1">
            <a:off x="3347864" y="1988840"/>
            <a:ext cx="2160240" cy="2808312"/>
          </a:xfrm>
          <a:prstGeom prst="line">
            <a:avLst/>
          </a:prstGeom>
          <a:solidFill>
            <a:srgbClr val="00B8FF"/>
          </a:solidFill>
          <a:ln w="1079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Egyenes összekötő 8"/>
          <p:cNvCxnSpPr/>
          <p:nvPr/>
        </p:nvCxnSpPr>
        <p:spPr bwMode="auto">
          <a:xfrm>
            <a:off x="3195464" y="2484512"/>
            <a:ext cx="2312640" cy="1880592"/>
          </a:xfrm>
          <a:prstGeom prst="line">
            <a:avLst/>
          </a:prstGeom>
          <a:solidFill>
            <a:srgbClr val="00B8FF"/>
          </a:solidFill>
          <a:ln w="1079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1043608" y="1268760"/>
            <a:ext cx="7128792" cy="4248472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sz="3200" i="1" dirty="0">
                <a:latin typeface="Arial" pitchFamily="34" charset="0"/>
                <a:ea typeface="Garamond" pitchFamily="18" charset="0"/>
                <a:cs typeface="Arial" pitchFamily="34" charset="0"/>
              </a:rPr>
              <a:t>„</a:t>
            </a:r>
            <a:r>
              <a:rPr lang="hu-HU" sz="3200" i="1" dirty="0"/>
              <a:t>A támogatottak kimondottan pozitívan értékelték, hogy a kiírás illeszkedett az alaptevékenységükhöz, így nem kellett csak a pályázat kedvéért átformálni azt.”</a:t>
            </a:r>
            <a:endParaRPr lang="hu-HU" sz="32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kerekített téglalap 3"/>
          <p:cNvSpPr/>
          <p:nvPr/>
        </p:nvSpPr>
        <p:spPr bwMode="auto">
          <a:xfrm>
            <a:off x="2483768" y="1988840"/>
            <a:ext cx="4176464" cy="288032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1000-nél több általános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Közel 2000 rövidtávú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Több mint 1500 célcsoport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Közel 4000 tevékenység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5000-nél is több indikátor</a:t>
            </a:r>
            <a:endParaRPr lang="en-US" dirty="0">
              <a:solidFill>
                <a:srgbClr val="00427A"/>
              </a:solidFill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kerekített téglalap 3"/>
          <p:cNvSpPr/>
          <p:nvPr/>
        </p:nvSpPr>
        <p:spPr bwMode="auto">
          <a:xfrm>
            <a:off x="2483768" y="1988840"/>
            <a:ext cx="4176464" cy="288032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1000-nél több általános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C00000"/>
                </a:solidFill>
              </a:rPr>
              <a:t>Közel 2000 rövidtávú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Több mint 1500 célcsoport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Közel 4000 tevékenység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C00000"/>
                </a:solidFill>
              </a:rPr>
              <a:t>5000-nél is több indikátor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7" name="Téglalap 6"/>
          <p:cNvSpPr/>
          <p:nvPr/>
        </p:nvSpPr>
        <p:spPr>
          <a:xfrm>
            <a:off x="251520" y="1268413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1988840"/>
            <a:ext cx="4176464" cy="288032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1000-nél több általános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C00000"/>
                </a:solidFill>
              </a:rPr>
              <a:t>Közel 2000 rövidtávú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Több mint 1500 célcsoport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Közel 4000 tevékenység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C00000"/>
                </a:solidFill>
              </a:rPr>
              <a:t>5000-nél is több indikátor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Lekerekített téglalap feliratnak 10"/>
          <p:cNvSpPr/>
          <p:nvPr/>
        </p:nvSpPr>
        <p:spPr bwMode="auto">
          <a:xfrm>
            <a:off x="5220072" y="1484784"/>
            <a:ext cx="3456384" cy="1728192"/>
          </a:xfrm>
          <a:prstGeom prst="wedgeRoundRectCallout">
            <a:avLst>
              <a:gd name="adj1" fmla="val -83982"/>
              <a:gd name="adj2" fmla="val 29156"/>
              <a:gd name="adj3" fmla="val 16667"/>
            </a:avLst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9050" indent="-19050"/>
            <a:r>
              <a:rPr lang="hu-HU" dirty="0"/>
              <a:t>Rövidtávú célok pontosítása a szerződéskötési szakaszban.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7" name="Téglalap 6"/>
          <p:cNvSpPr/>
          <p:nvPr/>
        </p:nvSpPr>
        <p:spPr>
          <a:xfrm>
            <a:off x="251520" y="1268413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1988840"/>
            <a:ext cx="4176464" cy="288032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1000-nél több általános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C00000"/>
                </a:solidFill>
              </a:rPr>
              <a:t>Közel 2000 rövidtávú célkitűzés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Több mint 1500 célcsoport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00427A"/>
                </a:solidFill>
              </a:rPr>
              <a:t>Közel 4000 tevékenység</a:t>
            </a:r>
          </a:p>
          <a:p>
            <a:pPr marL="19050" indent="-19050" algn="ctr"/>
            <a:endParaRPr lang="hu-HU" dirty="0">
              <a:solidFill>
                <a:srgbClr val="00427A"/>
              </a:solidFill>
            </a:endParaRPr>
          </a:p>
          <a:p>
            <a:pPr marL="19050" indent="-19050" algn="ctr"/>
            <a:r>
              <a:rPr lang="hu-HU" dirty="0">
                <a:solidFill>
                  <a:srgbClr val="C00000"/>
                </a:solidFill>
              </a:rPr>
              <a:t>5000-nél is több indikátor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Lekerekített téglalap feliratnak 10"/>
          <p:cNvSpPr/>
          <p:nvPr/>
        </p:nvSpPr>
        <p:spPr bwMode="auto">
          <a:xfrm>
            <a:off x="5220072" y="1484784"/>
            <a:ext cx="3456384" cy="1728192"/>
          </a:xfrm>
          <a:prstGeom prst="wedgeRoundRectCallout">
            <a:avLst>
              <a:gd name="adj1" fmla="val -83982"/>
              <a:gd name="adj2" fmla="val 29156"/>
              <a:gd name="adj3" fmla="val 16667"/>
            </a:avLst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9050" indent="-19050"/>
            <a:r>
              <a:rPr lang="hu-HU" dirty="0"/>
              <a:t>Rövidtávú célok pontosítása a szerződéskötési szakaszban.</a:t>
            </a:r>
            <a:endParaRPr lang="en-US" dirty="0"/>
          </a:p>
        </p:txBody>
      </p:sp>
      <p:sp>
        <p:nvSpPr>
          <p:cNvPr id="12" name="Lekerekített téglalap feliratnak 11"/>
          <p:cNvSpPr/>
          <p:nvPr/>
        </p:nvSpPr>
        <p:spPr bwMode="auto">
          <a:xfrm>
            <a:off x="5220072" y="3789040"/>
            <a:ext cx="3456384" cy="1728192"/>
          </a:xfrm>
          <a:prstGeom prst="wedgeRoundRectCallout">
            <a:avLst>
              <a:gd name="adj1" fmla="val -85661"/>
              <a:gd name="adj2" fmla="val -6118"/>
              <a:gd name="adj3" fmla="val 16667"/>
            </a:avLst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chemeClr val="bg1"/>
              </a:buClr>
              <a:buFont typeface="+mj-lt"/>
              <a:buAutoNum type="alphaLcParenR"/>
            </a:pPr>
            <a:r>
              <a:rPr lang="hu-HU" dirty="0"/>
              <a:t>Kötelező indikátorok</a:t>
            </a:r>
          </a:p>
          <a:p>
            <a:pPr marL="342900" indent="-342900">
              <a:buClr>
                <a:schemeClr val="bg1"/>
              </a:buClr>
              <a:buFont typeface="+mj-lt"/>
              <a:buAutoNum type="alphaLcParenR"/>
            </a:pPr>
            <a:r>
              <a:rPr lang="hu-HU" dirty="0"/>
              <a:t>Választható indikátorok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Téglalap 6"/>
          <p:cNvSpPr/>
          <p:nvPr/>
        </p:nvSpPr>
        <p:spPr>
          <a:xfrm>
            <a:off x="251520" y="1268413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213251"/>
            <a:ext cx="4108872" cy="549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lum bright="36000"/>
          </a:blip>
          <a:srcRect/>
          <a:stretch>
            <a:fillRect/>
          </a:stretch>
        </p:blipFill>
        <p:spPr bwMode="auto">
          <a:xfrm>
            <a:off x="2483768" y="1213251"/>
            <a:ext cx="4108872" cy="549711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Téglalap 6"/>
          <p:cNvSpPr/>
          <p:nvPr/>
        </p:nvSpPr>
        <p:spPr>
          <a:xfrm>
            <a:off x="251520" y="1268413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</p:txBody>
      </p:sp>
      <p:pic>
        <p:nvPicPr>
          <p:cNvPr id="5122" name="Picture 2" descr="D:\rol_m\HATASMERES\prezentacio\cél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480" y="2212959"/>
            <a:ext cx="8640000" cy="567969"/>
          </a:xfrm>
          <a:prstGeom prst="rect">
            <a:avLst/>
          </a:prstGeom>
          <a:noFill/>
        </p:spPr>
      </p:pic>
      <p:pic>
        <p:nvPicPr>
          <p:cNvPr id="5123" name="Picture 3" descr="D:\rol_m\HATASMERES\prezentacio\cél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480" y="1691264"/>
            <a:ext cx="8640000" cy="369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lum bright="36000"/>
          </a:blip>
          <a:srcRect/>
          <a:stretch>
            <a:fillRect/>
          </a:stretch>
        </p:blipFill>
        <p:spPr bwMode="auto">
          <a:xfrm>
            <a:off x="2483768" y="1213251"/>
            <a:ext cx="4108872" cy="549711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Téglalap 6"/>
          <p:cNvSpPr/>
          <p:nvPr/>
        </p:nvSpPr>
        <p:spPr>
          <a:xfrm>
            <a:off x="251520" y="1268413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</p:txBody>
      </p:sp>
      <p:pic>
        <p:nvPicPr>
          <p:cNvPr id="5122" name="Picture 2" descr="D:\rol_m\HATASMERES\prezentacio\cél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480" y="2212959"/>
            <a:ext cx="8640000" cy="567969"/>
          </a:xfrm>
          <a:prstGeom prst="rect">
            <a:avLst/>
          </a:prstGeom>
          <a:noFill/>
        </p:spPr>
      </p:pic>
      <p:pic>
        <p:nvPicPr>
          <p:cNvPr id="5123" name="Picture 3" descr="D:\rol_m\HATASMERES\prezentacio\cél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480" y="1691264"/>
            <a:ext cx="8640000" cy="369584"/>
          </a:xfrm>
          <a:prstGeom prst="rect">
            <a:avLst/>
          </a:prstGeom>
          <a:noFill/>
        </p:spPr>
      </p:pic>
      <p:pic>
        <p:nvPicPr>
          <p:cNvPr id="5124" name="Picture 4" descr="D:\rol_m\HATASMERES\prezentacio\cél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480" y="2940214"/>
            <a:ext cx="8640000" cy="344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lum bright="36000"/>
          </a:blip>
          <a:srcRect/>
          <a:stretch>
            <a:fillRect/>
          </a:stretch>
        </p:blipFill>
        <p:spPr bwMode="auto">
          <a:xfrm>
            <a:off x="2483768" y="1213251"/>
            <a:ext cx="4108872" cy="549711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Téglalap 6"/>
          <p:cNvSpPr/>
          <p:nvPr/>
        </p:nvSpPr>
        <p:spPr>
          <a:xfrm>
            <a:off x="251520" y="1268413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</p:txBody>
      </p:sp>
      <p:pic>
        <p:nvPicPr>
          <p:cNvPr id="5122" name="Picture 2" descr="D:\rol_m\HATASMERES\prezentacio\cél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480" y="2212959"/>
            <a:ext cx="8640000" cy="567969"/>
          </a:xfrm>
          <a:prstGeom prst="rect">
            <a:avLst/>
          </a:prstGeom>
          <a:noFill/>
        </p:spPr>
      </p:pic>
      <p:pic>
        <p:nvPicPr>
          <p:cNvPr id="5123" name="Picture 3" descr="D:\rol_m\HATASMERES\prezentacio\cél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480" y="1691264"/>
            <a:ext cx="8640000" cy="369584"/>
          </a:xfrm>
          <a:prstGeom prst="rect">
            <a:avLst/>
          </a:prstGeom>
          <a:noFill/>
        </p:spPr>
      </p:pic>
      <p:pic>
        <p:nvPicPr>
          <p:cNvPr id="5124" name="Picture 4" descr="D:\rol_m\HATASMERES\prezentacio\cél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480" y="2940214"/>
            <a:ext cx="8640000" cy="344770"/>
          </a:xfrm>
          <a:prstGeom prst="rect">
            <a:avLst/>
          </a:prstGeom>
          <a:noFill/>
        </p:spPr>
      </p:pic>
      <p:pic>
        <p:nvPicPr>
          <p:cNvPr id="5125" name="Picture 5" descr="D:\rol_m\HATASMERES\prezentacio\cél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2480" y="3451442"/>
            <a:ext cx="8640000" cy="553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NCTA keretei - témakörök</a:t>
            </a: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323528" y="1844824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>
                <a:solidFill>
                  <a:srgbClr val="FF0000"/>
                </a:solidFill>
              </a:rPr>
              <a:t>női jogok</a:t>
            </a:r>
            <a:r>
              <a:rPr lang="hu-HU" sz="2400" dirty="0"/>
              <a:t> és esélyegyenlőség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2492896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közösség- és szervezetfejlesztés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3140968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>
                <a:solidFill>
                  <a:srgbClr val="FF0000"/>
                </a:solidFill>
              </a:rPr>
              <a:t>ifjúság</a:t>
            </a:r>
            <a:r>
              <a:rPr lang="hu-HU" sz="2400" dirty="0"/>
              <a:t>i és gyermekügyek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323528" y="3789040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környezetvédelem és fenntartható fejlődés</a:t>
            </a: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323528" y="1196752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demokrácia és emberi jogok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323528" y="4437112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jóléti szolgáltatások társadalmilag sérülékeny csoportoknak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323528" y="5085184"/>
            <a:ext cx="8496944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társadalmilag sérülékeny csoportok megerősítése (fókusz: roma integráció)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lum bright="36000"/>
          </a:blip>
          <a:srcRect/>
          <a:stretch>
            <a:fillRect/>
          </a:stretch>
        </p:blipFill>
        <p:spPr bwMode="auto">
          <a:xfrm>
            <a:off x="2483768" y="1213251"/>
            <a:ext cx="4108872" cy="549711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Téglalap 6"/>
          <p:cNvSpPr/>
          <p:nvPr/>
        </p:nvSpPr>
        <p:spPr>
          <a:xfrm>
            <a:off x="251520" y="1268413"/>
            <a:ext cx="8640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  <a:p>
            <a:pPr>
              <a:defRPr/>
            </a:pPr>
            <a:endParaRPr lang="hu-HU" dirty="0">
              <a:solidFill>
                <a:srgbClr val="00427A"/>
              </a:solidFill>
            </a:endParaRPr>
          </a:p>
        </p:txBody>
      </p:sp>
      <p:pic>
        <p:nvPicPr>
          <p:cNvPr id="5122" name="Picture 2" descr="D:\rol_m\HATASMERES\prezentacio\cél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2480" y="2212959"/>
            <a:ext cx="8640000" cy="567969"/>
          </a:xfrm>
          <a:prstGeom prst="rect">
            <a:avLst/>
          </a:prstGeom>
          <a:noFill/>
        </p:spPr>
      </p:pic>
      <p:pic>
        <p:nvPicPr>
          <p:cNvPr id="5123" name="Picture 3" descr="D:\rol_m\HATASMERES\prezentacio\cél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480" y="1691264"/>
            <a:ext cx="8640000" cy="369584"/>
          </a:xfrm>
          <a:prstGeom prst="rect">
            <a:avLst/>
          </a:prstGeom>
          <a:noFill/>
        </p:spPr>
      </p:pic>
      <p:pic>
        <p:nvPicPr>
          <p:cNvPr id="5124" name="Picture 4" descr="D:\rol_m\HATASMERES\prezentacio\cél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2480" y="2940214"/>
            <a:ext cx="8640000" cy="344770"/>
          </a:xfrm>
          <a:prstGeom prst="rect">
            <a:avLst/>
          </a:prstGeom>
          <a:noFill/>
        </p:spPr>
      </p:pic>
      <p:pic>
        <p:nvPicPr>
          <p:cNvPr id="5125" name="Picture 5" descr="D:\rol_m\HATASMERES\prezentacio\cél3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2480" y="3451442"/>
            <a:ext cx="8640000" cy="553622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1520" y="4365104"/>
            <a:ext cx="8640000" cy="107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916832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>
                <a:solidFill>
                  <a:srgbClr val="C00000"/>
                </a:solidFill>
              </a:rPr>
              <a:t>Demokrácia és emberi jogok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2781008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érzékenyítés, szemléletformálás, előítéletek csökkentése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7020272" y="2781008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28%</a:t>
            </a:r>
            <a:endParaRPr lang="hu-HU" b="1" dirty="0"/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323528" y="3933136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civil szervezetek fejlesztése, hálózatosodás, szakmai párbeszéd, együttműködés erősítése, szakemberek képzése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7020272" y="3933136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15,67%</a:t>
            </a:r>
            <a:endParaRPr lang="hu-HU" b="1" dirty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124744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>
                <a:solidFill>
                  <a:srgbClr val="C00000"/>
                </a:solidFill>
              </a:rPr>
              <a:t>Női jogok és esélyegyenlőség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7020272" y="1772896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17,65%</a:t>
            </a:r>
            <a:endParaRPr lang="hu-HU" b="1" dirty="0"/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7020272" y="2709000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15,13%</a:t>
            </a:r>
            <a:endParaRPr lang="hu-HU" b="1" dirty="0"/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323528" y="1772896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civil szervezetek fejlesztése, hálózatosodás, szakmai párbeszéd, együttműködés erősítése, szakemberek képzése</a:t>
            </a:r>
          </a:p>
        </p:txBody>
      </p:sp>
      <p:sp>
        <p:nvSpPr>
          <p:cNvPr id="13" name="Lekerekített téglalap 12"/>
          <p:cNvSpPr/>
          <p:nvPr/>
        </p:nvSpPr>
        <p:spPr bwMode="auto">
          <a:xfrm>
            <a:off x="323528" y="2709000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érzékenyítés, szemléletformálás, előítéletek csökkentése</a:t>
            </a:r>
          </a:p>
        </p:txBody>
      </p:sp>
      <p:sp>
        <p:nvSpPr>
          <p:cNvPr id="14" name="Lekerekített téglalap 13"/>
          <p:cNvSpPr/>
          <p:nvPr/>
        </p:nvSpPr>
        <p:spPr bwMode="auto">
          <a:xfrm>
            <a:off x="323528" y="3645104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érdekérvényesítés és az érdekképviselet erősítése</a:t>
            </a:r>
          </a:p>
        </p:txBody>
      </p:sp>
      <p:sp>
        <p:nvSpPr>
          <p:cNvPr id="15" name="Lekerekített téglalap 14"/>
          <p:cNvSpPr/>
          <p:nvPr/>
        </p:nvSpPr>
        <p:spPr bwMode="auto">
          <a:xfrm>
            <a:off x="7020272" y="3645104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14,29%</a:t>
            </a:r>
            <a:endParaRPr lang="hu-HU" b="1" dirty="0"/>
          </a:p>
        </p:txBody>
      </p:sp>
      <p:sp>
        <p:nvSpPr>
          <p:cNvPr id="16" name="Lekerekített téglalap 15"/>
          <p:cNvSpPr/>
          <p:nvPr/>
        </p:nvSpPr>
        <p:spPr bwMode="auto">
          <a:xfrm>
            <a:off x="323528" y="4581208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tudás, ismeretek, készségek, kompetenciák fejlesztése</a:t>
            </a:r>
          </a:p>
        </p:txBody>
      </p:sp>
      <p:sp>
        <p:nvSpPr>
          <p:cNvPr id="17" name="Lekerekített téglalap 16"/>
          <p:cNvSpPr/>
          <p:nvPr/>
        </p:nvSpPr>
        <p:spPr bwMode="auto">
          <a:xfrm>
            <a:off x="7020272" y="4581208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10,92%</a:t>
            </a:r>
            <a:endParaRPr lang="hu-HU" b="1" dirty="0"/>
          </a:p>
        </p:txBody>
      </p:sp>
      <p:sp>
        <p:nvSpPr>
          <p:cNvPr id="18" name="Lekerekített téglalap 17"/>
          <p:cNvSpPr/>
          <p:nvPr/>
        </p:nvSpPr>
        <p:spPr bwMode="auto">
          <a:xfrm>
            <a:off x="323528" y="5517312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befogadás, közeledés erősítése</a:t>
            </a:r>
          </a:p>
        </p:txBody>
      </p:sp>
      <p:sp>
        <p:nvSpPr>
          <p:cNvPr id="19" name="Lekerekített téglalap 18"/>
          <p:cNvSpPr/>
          <p:nvPr/>
        </p:nvSpPr>
        <p:spPr bwMode="auto">
          <a:xfrm>
            <a:off x="7020272" y="5517312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9,66%</a:t>
            </a:r>
            <a:endParaRPr lang="hu-HU" b="1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916832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>
                <a:solidFill>
                  <a:srgbClr val="C00000"/>
                </a:solidFill>
              </a:rPr>
              <a:t>Közösség- és szervezetfejlesztés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7020272" y="2781008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20,41%</a:t>
            </a:r>
            <a:endParaRPr lang="hu-HU" b="1" dirty="0"/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323528" y="2781008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civil szervezetek fejlesztése, hálózatosodás, szakmai párbeszéd, együttműködés erősítése, szakemberek képzése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124744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>
                <a:solidFill>
                  <a:srgbClr val="C00000"/>
                </a:solidFill>
              </a:rPr>
              <a:t>Ifjúsági és gyermekügyek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7020272" y="1772880"/>
            <a:ext cx="1656184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16,06%</a:t>
            </a:r>
            <a:endParaRPr lang="hu-HU" b="1" dirty="0"/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7020272" y="2492960"/>
            <a:ext cx="1656184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13,14%</a:t>
            </a:r>
            <a:endParaRPr lang="hu-HU" b="1" dirty="0"/>
          </a:p>
        </p:txBody>
      </p:sp>
      <p:sp>
        <p:nvSpPr>
          <p:cNvPr id="13" name="Lekerekített téglalap 12"/>
          <p:cNvSpPr/>
          <p:nvPr/>
        </p:nvSpPr>
        <p:spPr bwMode="auto">
          <a:xfrm>
            <a:off x="323528" y="3213040"/>
            <a:ext cx="6480720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érzékenyítés, szemléletformálás, előítéletek csökkentése</a:t>
            </a:r>
          </a:p>
        </p:txBody>
      </p:sp>
      <p:sp>
        <p:nvSpPr>
          <p:cNvPr id="14" name="Lekerekített téglalap 13"/>
          <p:cNvSpPr/>
          <p:nvPr/>
        </p:nvSpPr>
        <p:spPr bwMode="auto">
          <a:xfrm>
            <a:off x="323528" y="3933120"/>
            <a:ext cx="6480720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befogadás, közeledés erősítése</a:t>
            </a:r>
          </a:p>
        </p:txBody>
      </p:sp>
      <p:sp>
        <p:nvSpPr>
          <p:cNvPr id="15" name="Lekerekített téglalap 14"/>
          <p:cNvSpPr/>
          <p:nvPr/>
        </p:nvSpPr>
        <p:spPr bwMode="auto">
          <a:xfrm>
            <a:off x="7020272" y="3213040"/>
            <a:ext cx="1656184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11,68%</a:t>
            </a:r>
            <a:endParaRPr lang="hu-HU" b="1" dirty="0"/>
          </a:p>
        </p:txBody>
      </p:sp>
      <p:sp>
        <p:nvSpPr>
          <p:cNvPr id="16" name="Lekerekített téglalap 15"/>
          <p:cNvSpPr/>
          <p:nvPr/>
        </p:nvSpPr>
        <p:spPr bwMode="auto">
          <a:xfrm>
            <a:off x="323528" y="1772880"/>
            <a:ext cx="6480720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tudás, ismeretek, készségek, kompetenciák fejlesztése</a:t>
            </a:r>
          </a:p>
        </p:txBody>
      </p:sp>
      <p:sp>
        <p:nvSpPr>
          <p:cNvPr id="17" name="Lekerekített téglalap 16"/>
          <p:cNvSpPr/>
          <p:nvPr/>
        </p:nvSpPr>
        <p:spPr bwMode="auto">
          <a:xfrm>
            <a:off x="7020272" y="3933120"/>
            <a:ext cx="1656184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8,03%</a:t>
            </a:r>
            <a:endParaRPr lang="hu-HU" b="1" dirty="0"/>
          </a:p>
        </p:txBody>
      </p:sp>
      <p:sp>
        <p:nvSpPr>
          <p:cNvPr id="18" name="Lekerekített téglalap 17"/>
          <p:cNvSpPr/>
          <p:nvPr/>
        </p:nvSpPr>
        <p:spPr bwMode="auto">
          <a:xfrm>
            <a:off x="323528" y="4653200"/>
            <a:ext cx="6480720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ismeretterjesztés, tudásátadás</a:t>
            </a:r>
            <a:r>
              <a:rPr lang="hu-HU" dirty="0"/>
              <a:t> </a:t>
            </a:r>
            <a:endParaRPr lang="hu-HU" i="1" dirty="0"/>
          </a:p>
        </p:txBody>
      </p:sp>
      <p:sp>
        <p:nvSpPr>
          <p:cNvPr id="19" name="Lekerekített téglalap 18"/>
          <p:cNvSpPr/>
          <p:nvPr/>
        </p:nvSpPr>
        <p:spPr bwMode="auto">
          <a:xfrm>
            <a:off x="7020272" y="4653200"/>
            <a:ext cx="1656184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8,03%</a:t>
            </a:r>
          </a:p>
        </p:txBody>
      </p:sp>
      <p:sp>
        <p:nvSpPr>
          <p:cNvPr id="20" name="Lekerekített téglalap 19"/>
          <p:cNvSpPr/>
          <p:nvPr/>
        </p:nvSpPr>
        <p:spPr bwMode="auto">
          <a:xfrm>
            <a:off x="323528" y="2492960"/>
            <a:ext cx="6480720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aktív állampolgárság, demokratikus értékek, részvétel, önkéntesség, mozgalom </a:t>
            </a:r>
          </a:p>
        </p:txBody>
      </p:sp>
      <p:sp>
        <p:nvSpPr>
          <p:cNvPr id="21" name="Lekerekített téglalap 20"/>
          <p:cNvSpPr/>
          <p:nvPr/>
        </p:nvSpPr>
        <p:spPr bwMode="auto">
          <a:xfrm>
            <a:off x="323528" y="5373280"/>
            <a:ext cx="6480720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módszertan, tananyag, modell, jó gyakorlat kidolgozása, fejlesztés</a:t>
            </a:r>
          </a:p>
        </p:txBody>
      </p:sp>
      <p:sp>
        <p:nvSpPr>
          <p:cNvPr id="23" name="Lekerekített téglalap 22"/>
          <p:cNvSpPr/>
          <p:nvPr/>
        </p:nvSpPr>
        <p:spPr bwMode="auto">
          <a:xfrm>
            <a:off x="7020272" y="5373280"/>
            <a:ext cx="1656184" cy="576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8,03%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916832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>
                <a:solidFill>
                  <a:srgbClr val="C00000"/>
                </a:solidFill>
              </a:rPr>
              <a:t>Jóléti szolgáltatások társadalmilag sérülékeny csoportoknak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7020272" y="2781008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12,7%</a:t>
            </a:r>
            <a:endParaRPr lang="hu-HU" b="1" dirty="0"/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323528" y="2781008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módszertan, tananyag, modell, jó gyakorlat kidolgozása, fejlesztése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3645104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aktív állampolgárság, demokratikus értékek, részvétel, önkéntesség, mozgalom</a:t>
            </a:r>
            <a:endParaRPr lang="hu-HU" dirty="0"/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7020272" y="3645104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9,52%</a:t>
            </a:r>
            <a:endParaRPr lang="hu-HU" b="1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916832"/>
            <a:ext cx="8496944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>
                <a:solidFill>
                  <a:srgbClr val="C00000"/>
                </a:solidFill>
              </a:rPr>
              <a:t>Társadalmilag sérülékeny csoportok megerősítése </a:t>
            </a:r>
            <a:r>
              <a:rPr lang="hu-HU" sz="1750" b="1" dirty="0">
                <a:solidFill>
                  <a:srgbClr val="C00000"/>
                </a:solidFill>
              </a:rPr>
              <a:t>(fókusz: roma integráció)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7020272" y="2781008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13,3%</a:t>
            </a:r>
            <a:endParaRPr lang="hu-HU" b="1" dirty="0"/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2781008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tudás, ismeretek, készségek, kompetenciák fejlesztése</a:t>
            </a: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323528" y="3645104"/>
            <a:ext cx="6480720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i="1" dirty="0"/>
              <a:t>aktív állampolgárság, demokratikus értékek, részvétel, önkéntesség, mozgalom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7020272" y="3645104"/>
            <a:ext cx="1656184" cy="72000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3200" b="1" dirty="0"/>
              <a:t>9,01%</a:t>
            </a:r>
            <a:endParaRPr lang="hu-HU" b="1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971" y="836712"/>
            <a:ext cx="8793509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 - célok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Pályázók és támogatottak</a:t>
            </a:r>
          </a:p>
        </p:txBody>
      </p:sp>
      <p:sp>
        <p:nvSpPr>
          <p:cNvPr id="6" name="Lekerekített téglalap feliratnak 5"/>
          <p:cNvSpPr/>
          <p:nvPr/>
        </p:nvSpPr>
        <p:spPr bwMode="auto">
          <a:xfrm>
            <a:off x="2843808" y="3717032"/>
            <a:ext cx="3456384" cy="1728192"/>
          </a:xfrm>
          <a:prstGeom prst="wedgeRoundRectCallout">
            <a:avLst>
              <a:gd name="adj1" fmla="val -47868"/>
              <a:gd name="adj2" fmla="val -6958"/>
              <a:gd name="adj3" fmla="val 16667"/>
            </a:avLst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>
              <a:buClr>
                <a:schemeClr val="bg1"/>
              </a:buClr>
              <a:buFont typeface="+mj-lt"/>
              <a:buAutoNum type="alphaLcParenR"/>
            </a:pPr>
            <a:r>
              <a:rPr lang="hu-HU" dirty="0"/>
              <a:t>Kötelező indikátorok</a:t>
            </a:r>
          </a:p>
          <a:p>
            <a:pPr marL="342900" indent="-342900">
              <a:buClr>
                <a:schemeClr val="bg1"/>
              </a:buClr>
              <a:buFont typeface="+mj-lt"/>
              <a:buAutoNum type="alphaLcParenR"/>
            </a:pPr>
            <a:r>
              <a:rPr lang="hu-HU" dirty="0"/>
              <a:t>Választható indikátorok</a:t>
            </a:r>
            <a:endParaRPr lang="en-US" dirty="0"/>
          </a:p>
        </p:txBody>
      </p:sp>
      <p:sp>
        <p:nvSpPr>
          <p:cNvPr id="7" name="Lekerekített téglalap feliratnak 6"/>
          <p:cNvSpPr/>
          <p:nvPr/>
        </p:nvSpPr>
        <p:spPr bwMode="auto">
          <a:xfrm>
            <a:off x="2843808" y="1772816"/>
            <a:ext cx="3456384" cy="1728192"/>
          </a:xfrm>
          <a:prstGeom prst="wedgeRoundRectCallout">
            <a:avLst>
              <a:gd name="adj1" fmla="val -47868"/>
              <a:gd name="adj2" fmla="val -6958"/>
              <a:gd name="adj3" fmla="val 16667"/>
            </a:avLst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indent="-342900" algn="ctr">
              <a:buClr>
                <a:schemeClr val="bg1"/>
              </a:buClr>
            </a:pPr>
            <a:r>
              <a:rPr lang="hu-HU" sz="3200" dirty="0"/>
              <a:t>Indikátorok</a:t>
            </a:r>
            <a:endParaRPr lang="en-US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 txBox="1">
            <a:spLocks noChangeArrowheads="1"/>
          </p:cNvSpPr>
          <p:nvPr/>
        </p:nvSpPr>
        <p:spPr bwMode="auto">
          <a:xfrm>
            <a:off x="0" y="188913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kern="0" dirty="0"/>
              <a:t>Pályázók és támogatottak - indikátorok</a:t>
            </a:r>
          </a:p>
        </p:txBody>
      </p:sp>
      <p:sp>
        <p:nvSpPr>
          <p:cNvPr id="5" name="Lekerekített téglalap 4"/>
          <p:cNvSpPr/>
          <p:nvPr/>
        </p:nvSpPr>
        <p:spPr bwMode="auto">
          <a:xfrm>
            <a:off x="323528" y="1196752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>
                <a:solidFill>
                  <a:srgbClr val="C00000"/>
                </a:solidFill>
              </a:rPr>
              <a:t>Demokrácia és emberi jogok</a:t>
            </a: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323528" y="3645024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>
                <a:solidFill>
                  <a:srgbClr val="C00000"/>
                </a:solidFill>
              </a:rPr>
              <a:t>Női jogok és esélyegyenlőség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772816"/>
            <a:ext cx="8352928" cy="165612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dirty="0">
                <a:solidFill>
                  <a:srgbClr val="C00000"/>
                </a:solidFill>
              </a:rPr>
              <a:t>A/1</a:t>
            </a:r>
            <a:r>
              <a:rPr lang="hu-HU" dirty="0"/>
              <a:t> – a szervezet által kezelt konkrét, emberi vagy állampolgári jogokhoz kapcsolódó ügyek, kampányok, akciók száma (darab).</a:t>
            </a:r>
          </a:p>
          <a:p>
            <a:pPr>
              <a:defRPr/>
            </a:pPr>
            <a:r>
              <a:rPr lang="hu-HU" dirty="0"/>
              <a:t/>
            </a:r>
            <a:br>
              <a:rPr lang="hu-HU" dirty="0"/>
            </a:br>
            <a:r>
              <a:rPr lang="hu-HU" dirty="0">
                <a:solidFill>
                  <a:srgbClr val="C00000"/>
                </a:solidFill>
              </a:rPr>
              <a:t>A/2</a:t>
            </a:r>
            <a:r>
              <a:rPr lang="hu-HU" dirty="0"/>
              <a:t> – a szervezet által segített vagy elért (emberi jogi vagy más jogok tekintetében) jogsérelmet szenvedett emberek száma (fő).</a:t>
            </a:r>
            <a:endParaRPr lang="hu-HU" i="1" dirty="0"/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4221088"/>
            <a:ext cx="8352928" cy="165612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dirty="0">
                <a:solidFill>
                  <a:srgbClr val="C00000"/>
                </a:solidFill>
              </a:rPr>
              <a:t>B/1</a:t>
            </a:r>
            <a:r>
              <a:rPr lang="hu-HU" dirty="0"/>
              <a:t> – a szervezet által kezelt konkrét esélyegyenlőségi és érdekérvényesítési ügyek vagy akciók száma.</a:t>
            </a:r>
          </a:p>
          <a:p>
            <a:pPr>
              <a:defRPr/>
            </a:pPr>
            <a:r>
              <a:rPr lang="hu-HU" dirty="0"/>
              <a:t/>
            </a:r>
            <a:br>
              <a:rPr lang="hu-HU" dirty="0"/>
            </a:br>
            <a:r>
              <a:rPr lang="hu-HU" dirty="0">
                <a:solidFill>
                  <a:srgbClr val="C00000"/>
                </a:solidFill>
              </a:rPr>
              <a:t>B/2</a:t>
            </a:r>
            <a:r>
              <a:rPr lang="hu-HU" dirty="0"/>
              <a:t> – a szervezet által elért és/vagy segített, jogsérelmet szenvedett emberek (áldozatok) száma.</a:t>
            </a:r>
            <a:endParaRPr lang="hu-HU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NCTA keretei - témakörök</a:t>
            </a: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323528" y="1844824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>
                <a:solidFill>
                  <a:srgbClr val="FF0000"/>
                </a:solidFill>
              </a:rPr>
              <a:t>női jogok</a:t>
            </a:r>
            <a:r>
              <a:rPr lang="hu-HU" sz="2400" dirty="0"/>
              <a:t> és esélyegyenlőség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2492896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közösség- és szervezetfejlesztés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3140968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>
                <a:solidFill>
                  <a:srgbClr val="FF0000"/>
                </a:solidFill>
              </a:rPr>
              <a:t>ifjúság</a:t>
            </a:r>
            <a:r>
              <a:rPr lang="hu-HU" sz="2400" dirty="0"/>
              <a:t>i és gyermekügyek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323528" y="3789040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környezetvédelem és fenntartható fejlődés</a:t>
            </a: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323528" y="1196752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demokrácia és emberi jogok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323528" y="4437112"/>
            <a:ext cx="8496944" cy="50405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jóléti szolgáltatások társadalmilag sérülékeny csoportoknak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323528" y="5085184"/>
            <a:ext cx="8496944" cy="864096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r>
              <a:rPr lang="hu-HU" sz="2400" dirty="0"/>
              <a:t>társadalmilag sérülékeny csoportok megerősítése (fókusz: </a:t>
            </a:r>
            <a:r>
              <a:rPr lang="hu-HU" sz="2400" dirty="0">
                <a:solidFill>
                  <a:srgbClr val="FF0000"/>
                </a:solidFill>
              </a:rPr>
              <a:t>roma</a:t>
            </a:r>
            <a:r>
              <a:rPr lang="hu-HU" sz="2400" dirty="0"/>
              <a:t> integráció)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0" y="188913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kern="0" dirty="0"/>
              <a:t>Pályázók és támogatottak - indikátorok</a:t>
            </a:r>
          </a:p>
        </p:txBody>
      </p:sp>
      <p:sp>
        <p:nvSpPr>
          <p:cNvPr id="4" name="Lekerekített téglalap 3"/>
          <p:cNvSpPr/>
          <p:nvPr/>
        </p:nvSpPr>
        <p:spPr bwMode="auto">
          <a:xfrm>
            <a:off x="323528" y="1196752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>
                <a:solidFill>
                  <a:srgbClr val="C00000"/>
                </a:solidFill>
              </a:rPr>
              <a:t>Közösség- és szervezetfejlesztés</a:t>
            </a:r>
          </a:p>
        </p:txBody>
      </p:sp>
      <p:sp>
        <p:nvSpPr>
          <p:cNvPr id="5" name="Lekerekített téglalap 4"/>
          <p:cNvSpPr/>
          <p:nvPr/>
        </p:nvSpPr>
        <p:spPr bwMode="auto">
          <a:xfrm>
            <a:off x="323528" y="1772816"/>
            <a:ext cx="8352928" cy="165612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dirty="0">
                <a:solidFill>
                  <a:srgbClr val="C00000"/>
                </a:solidFill>
              </a:rPr>
              <a:t>C/1</a:t>
            </a:r>
            <a:r>
              <a:rPr lang="hu-HU" dirty="0"/>
              <a:t> – a szervezet munkájába újonnan bekapcsolódó és/vagy a közösségben aktívvá váló személyek (tagok, önkéntesek, támogatók) száma.</a:t>
            </a:r>
          </a:p>
          <a:p>
            <a:pPr>
              <a:defRPr/>
            </a:pPr>
            <a:endParaRPr lang="hu-HU" dirty="0"/>
          </a:p>
          <a:p>
            <a:pPr>
              <a:defRPr/>
            </a:pPr>
            <a:r>
              <a:rPr lang="hu-HU" dirty="0">
                <a:solidFill>
                  <a:srgbClr val="C00000"/>
                </a:solidFill>
              </a:rPr>
              <a:t>C/2</a:t>
            </a:r>
            <a:r>
              <a:rPr lang="hu-HU" dirty="0"/>
              <a:t> – együttműködőkkel, partnerekkel, szervezetekkel, intézményekkel kialakított új kapcsolatok száma.</a:t>
            </a: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323528" y="3645024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 smtClean="0">
                <a:solidFill>
                  <a:srgbClr val="C00000"/>
                </a:solidFill>
              </a:rPr>
              <a:t>Ifjúsági és gyermekügyek</a:t>
            </a:r>
            <a:endParaRPr lang="hu-HU" b="1" dirty="0">
              <a:solidFill>
                <a:srgbClr val="C00000"/>
              </a:solidFill>
            </a:endParaRP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4221088"/>
            <a:ext cx="8352928" cy="165612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dirty="0">
                <a:solidFill>
                  <a:srgbClr val="C00000"/>
                </a:solidFill>
              </a:rPr>
              <a:t>D/1</a:t>
            </a:r>
            <a:r>
              <a:rPr lang="hu-HU" dirty="0"/>
              <a:t> – a </a:t>
            </a:r>
            <a:r>
              <a:rPr lang="hu-HU" dirty="0" err="1"/>
              <a:t>fatalok</a:t>
            </a:r>
            <a:r>
              <a:rPr lang="hu-HU" dirty="0"/>
              <a:t> tudatosságát növelő, részvételét erősítő, megvalósított kampányok vagy akciók száma.</a:t>
            </a:r>
          </a:p>
          <a:p>
            <a:pPr>
              <a:defRPr/>
            </a:pPr>
            <a:r>
              <a:rPr lang="hu-HU" dirty="0"/>
              <a:t/>
            </a:r>
            <a:br>
              <a:rPr lang="hu-HU" dirty="0"/>
            </a:br>
            <a:r>
              <a:rPr lang="hu-HU" dirty="0">
                <a:solidFill>
                  <a:srgbClr val="C00000"/>
                </a:solidFill>
              </a:rPr>
              <a:t>D/2</a:t>
            </a:r>
            <a:r>
              <a:rPr lang="hu-HU" dirty="0"/>
              <a:t> – a szervezet munkájába újonnan bekapcsolódó és/vagy aktívvá váló </a:t>
            </a:r>
            <a:r>
              <a:rPr lang="hu-HU" dirty="0" err="1"/>
              <a:t>fatalok</a:t>
            </a:r>
            <a:r>
              <a:rPr lang="hu-HU" dirty="0"/>
              <a:t> (tagok, önkéntesek,támogatók) száma.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0" y="188913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kern="0" dirty="0"/>
              <a:t>Pályázók és támogatottak - indikátorok</a:t>
            </a:r>
          </a:p>
        </p:txBody>
      </p:sp>
      <p:sp>
        <p:nvSpPr>
          <p:cNvPr id="6" name="Lekerekített téglalap 5"/>
          <p:cNvSpPr/>
          <p:nvPr/>
        </p:nvSpPr>
        <p:spPr bwMode="auto">
          <a:xfrm>
            <a:off x="323528" y="1196752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 smtClean="0">
                <a:solidFill>
                  <a:srgbClr val="C00000"/>
                </a:solidFill>
              </a:rPr>
              <a:t>Környezetvédelem </a:t>
            </a:r>
            <a:r>
              <a:rPr lang="hu-HU" b="1" dirty="0">
                <a:solidFill>
                  <a:srgbClr val="C00000"/>
                </a:solidFill>
              </a:rPr>
              <a:t>és </a:t>
            </a:r>
            <a:r>
              <a:rPr lang="hu-HU" b="1" dirty="0" smtClean="0">
                <a:solidFill>
                  <a:srgbClr val="C00000"/>
                </a:solidFill>
              </a:rPr>
              <a:t>fenntartható fejlődés</a:t>
            </a:r>
            <a:endParaRPr lang="hu-HU" b="1" dirty="0">
              <a:solidFill>
                <a:srgbClr val="C00000"/>
              </a:solidFill>
            </a:endParaRP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2708920"/>
            <a:ext cx="8352928" cy="504056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b="1" dirty="0" smtClean="0">
                <a:solidFill>
                  <a:srgbClr val="C00000"/>
                </a:solidFill>
              </a:rPr>
              <a:t>Jóléti szolgáltatások társadalmilag sérülékeny csoportoknak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1772816"/>
            <a:ext cx="8352928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hu-HU" dirty="0">
                <a:solidFill>
                  <a:srgbClr val="C00000"/>
                </a:solidFill>
              </a:rPr>
              <a:t>E</a:t>
            </a:r>
            <a:r>
              <a:rPr lang="hu-HU" dirty="0"/>
              <a:t> – a szervezet által megvalósított új környezetvédelmi akciók, kampányok, programok száma.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323528" y="3284984"/>
            <a:ext cx="8352928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dirty="0">
                <a:solidFill>
                  <a:srgbClr val="C00000"/>
                </a:solidFill>
              </a:rPr>
              <a:t>F</a:t>
            </a:r>
            <a:r>
              <a:rPr lang="hu-HU" dirty="0"/>
              <a:t> – a szolgáltatásban újonnan részesülők száma (nők/</a:t>
            </a:r>
            <a:r>
              <a:rPr lang="hu-HU" dirty="0" err="1"/>
              <a:t>férfak</a:t>
            </a:r>
            <a:r>
              <a:rPr lang="hu-HU" dirty="0"/>
              <a:t>).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323528" y="4869160"/>
            <a:ext cx="8424936" cy="1152128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hu-HU" dirty="0">
                <a:solidFill>
                  <a:srgbClr val="C00000"/>
                </a:solidFill>
              </a:rPr>
              <a:t>G/1</a:t>
            </a:r>
            <a:r>
              <a:rPr lang="hu-HU" dirty="0"/>
              <a:t> – a közösségbe újonnan bevont és/vagy aktívvá váló személyek (tagok, önkéntesek, támogatók) száma.</a:t>
            </a:r>
          </a:p>
          <a:p>
            <a:pPr algn="just">
              <a:defRPr/>
            </a:pPr>
            <a:r>
              <a:rPr lang="hu-HU" dirty="0"/>
              <a:t/>
            </a:r>
            <a:br>
              <a:rPr lang="hu-HU" dirty="0"/>
            </a:br>
            <a:r>
              <a:rPr lang="hu-HU" dirty="0">
                <a:solidFill>
                  <a:srgbClr val="C00000"/>
                </a:solidFill>
              </a:rPr>
              <a:t>G/2</a:t>
            </a:r>
            <a:r>
              <a:rPr lang="hu-HU" dirty="0"/>
              <a:t> – a szolgáltatásban újonnan részesülők száma (nők/</a:t>
            </a:r>
            <a:r>
              <a:rPr lang="hu-HU" dirty="0" err="1"/>
              <a:t>férfak</a:t>
            </a:r>
            <a:r>
              <a:rPr lang="hu-HU" dirty="0"/>
              <a:t>).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323528" y="4221088"/>
            <a:ext cx="8496944" cy="576064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hu-HU" sz="2000" b="1" dirty="0">
                <a:solidFill>
                  <a:srgbClr val="C00000"/>
                </a:solidFill>
              </a:rPr>
              <a:t>Társadalmilag sérülékeny csoportok megerősítése </a:t>
            </a:r>
            <a:r>
              <a:rPr lang="hu-HU" b="1" dirty="0">
                <a:solidFill>
                  <a:srgbClr val="C00000"/>
                </a:solidFill>
              </a:rPr>
              <a:t>(fókusz: roma integráció)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468313" y="1268413"/>
            <a:ext cx="8135937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hu-HU" dirty="0">
                <a:solidFill>
                  <a:schemeClr val="tx1"/>
                </a:solidFill>
                <a:latin typeface="+mn-lt"/>
              </a:rPr>
              <a:t>…</a:t>
            </a: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" y="1340768"/>
            <a:ext cx="9103995" cy="376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0" y="188913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kern="0" dirty="0"/>
              <a:t>Pályázók és támogatottak - indikátorok</a:t>
            </a: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Eredmények</a:t>
            </a:r>
          </a:p>
        </p:txBody>
      </p:sp>
      <p:sp>
        <p:nvSpPr>
          <p:cNvPr id="5" name="Lekerekített téglalap 4"/>
          <p:cNvSpPr/>
          <p:nvPr/>
        </p:nvSpPr>
        <p:spPr bwMode="auto">
          <a:xfrm>
            <a:off x="611560" y="1844824"/>
            <a:ext cx="7704856" cy="3168352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sz="2800" b="1" dirty="0">
                <a:solidFill>
                  <a:srgbClr val="C00000"/>
                </a:solidFill>
              </a:rPr>
              <a:t>407</a:t>
            </a:r>
            <a:r>
              <a:rPr lang="hu-HU" sz="2800" dirty="0"/>
              <a:t> támogatott szervezet</a:t>
            </a:r>
          </a:p>
          <a:p>
            <a:endParaRPr lang="hu-HU" sz="2800" dirty="0"/>
          </a:p>
          <a:p>
            <a:r>
              <a:rPr lang="hu-HU" sz="2800" b="1" dirty="0">
                <a:solidFill>
                  <a:srgbClr val="C00000"/>
                </a:solidFill>
              </a:rPr>
              <a:t>460</a:t>
            </a:r>
            <a:r>
              <a:rPr lang="hu-HU" sz="2800" dirty="0"/>
              <a:t> támogatott pályázat</a:t>
            </a:r>
          </a:p>
          <a:p>
            <a:endParaRPr lang="hu-HU" sz="2800" dirty="0"/>
          </a:p>
          <a:p>
            <a:r>
              <a:rPr lang="hu-HU" sz="2800" b="1" dirty="0">
                <a:solidFill>
                  <a:srgbClr val="C00000"/>
                </a:solidFill>
              </a:rPr>
              <a:t>1000</a:t>
            </a:r>
            <a:r>
              <a:rPr lang="hu-HU" sz="2800" dirty="0"/>
              <a:t>-nél több megvalósulási helyszín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Eredmények</a:t>
            </a:r>
          </a:p>
        </p:txBody>
      </p:sp>
      <p:sp>
        <p:nvSpPr>
          <p:cNvPr id="5" name="Lekerekített téglalap 4"/>
          <p:cNvSpPr/>
          <p:nvPr/>
        </p:nvSpPr>
        <p:spPr bwMode="auto">
          <a:xfrm>
            <a:off x="611560" y="1268760"/>
            <a:ext cx="7704856" cy="4968552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hu-HU" sz="2800" b="1" dirty="0">
                <a:solidFill>
                  <a:srgbClr val="C00000"/>
                </a:solidFill>
              </a:rPr>
              <a:t>407</a:t>
            </a:r>
            <a:r>
              <a:rPr lang="hu-HU" sz="2800" dirty="0"/>
              <a:t>	támogatott szervezet</a:t>
            </a:r>
          </a:p>
          <a:p>
            <a:endParaRPr lang="hu-HU" dirty="0"/>
          </a:p>
          <a:p>
            <a:r>
              <a:rPr lang="hu-HU" sz="2800" b="1" dirty="0">
                <a:solidFill>
                  <a:srgbClr val="C00000"/>
                </a:solidFill>
              </a:rPr>
              <a:t>460</a:t>
            </a:r>
            <a:r>
              <a:rPr lang="hu-HU" sz="2800" dirty="0"/>
              <a:t>	támogatott pályázat</a:t>
            </a:r>
          </a:p>
          <a:p>
            <a:endParaRPr lang="hu-HU" dirty="0"/>
          </a:p>
          <a:p>
            <a:r>
              <a:rPr lang="hu-HU" sz="2800" b="1" dirty="0">
                <a:solidFill>
                  <a:srgbClr val="C00000"/>
                </a:solidFill>
              </a:rPr>
              <a:t>1000</a:t>
            </a:r>
            <a:r>
              <a:rPr lang="hu-HU" sz="2800" dirty="0"/>
              <a:t>-nél több megvalósulási helyszín</a:t>
            </a:r>
          </a:p>
          <a:p>
            <a:endParaRPr lang="hu-HU" dirty="0"/>
          </a:p>
          <a:p>
            <a:r>
              <a:rPr lang="hu-HU" sz="2800" b="1" dirty="0">
                <a:solidFill>
                  <a:srgbClr val="C00000"/>
                </a:solidFill>
              </a:rPr>
              <a:t>5000</a:t>
            </a:r>
            <a:r>
              <a:rPr lang="hu-HU" sz="2800" dirty="0"/>
              <a:t>-nél több megvalósult érdekképviseleti akció, kampány, ügy</a:t>
            </a:r>
          </a:p>
          <a:p>
            <a:endParaRPr lang="hu-HU" dirty="0"/>
          </a:p>
          <a:p>
            <a:r>
              <a:rPr lang="hu-HU" sz="2800" b="1" dirty="0">
                <a:solidFill>
                  <a:srgbClr val="C00000"/>
                </a:solidFill>
              </a:rPr>
              <a:t>500 000</a:t>
            </a:r>
            <a:r>
              <a:rPr lang="hu-HU" sz="2800" dirty="0"/>
              <a:t>-nél több bevont ember</a:t>
            </a:r>
          </a:p>
          <a:p>
            <a:endParaRPr lang="hu-HU" dirty="0"/>
          </a:p>
          <a:p>
            <a:r>
              <a:rPr lang="hu-HU" sz="2800" b="1" dirty="0">
                <a:solidFill>
                  <a:srgbClr val="C00000"/>
                </a:solidFill>
              </a:rPr>
              <a:t>1 000 000</a:t>
            </a:r>
            <a:r>
              <a:rPr lang="hu-HU" sz="2800" dirty="0"/>
              <a:t>-nál több elért ember</a:t>
            </a:r>
            <a:endParaRPr lang="en-US" sz="2800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Sikerek</a:t>
            </a:r>
          </a:p>
        </p:txBody>
      </p:sp>
      <p:sp>
        <p:nvSpPr>
          <p:cNvPr id="4" name="Lekerekített téglalap 3"/>
          <p:cNvSpPr/>
          <p:nvPr/>
        </p:nvSpPr>
        <p:spPr bwMode="auto">
          <a:xfrm>
            <a:off x="611560" y="1844824"/>
            <a:ext cx="7704856" cy="3168352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>
              <a:defRPr/>
            </a:pPr>
            <a:r>
              <a:rPr lang="hu-HU" sz="2800" dirty="0"/>
              <a:t>A támogatottak sikerként élték meg a közösségi erő és az összefogás érzését, az új kapcsolatok kialakulását, a sztereotípiák áttörését, a széles célcsoportok elérését.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Sikerek</a:t>
            </a:r>
          </a:p>
        </p:txBody>
      </p:sp>
      <p:sp>
        <p:nvSpPr>
          <p:cNvPr id="13" name="Lekerekített téglalap 12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Együttműködések alakultak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Sikerek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971600" y="2276872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Vidéken is nőtt az aktivizmus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Együttműködések alakultak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Sikerek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971600" y="2276872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Vidéken is nőtt az aktivizmus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1691680" y="3140968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Kommunikáció erősödött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Együttműködések alakultak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Sikerek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971600" y="2276872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Vidéken is nőtt az aktivizmus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2411760" y="4005064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Beágyazottság erősödött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1691680" y="3140968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Kommunikáció erősödött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Együttműködések alakultak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179513" y="1268413"/>
            <a:ext cx="87849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>
                <a:srgbClr val="00427A"/>
              </a:buClr>
              <a:buFont typeface="+mj-lt"/>
              <a:buAutoNum type="alphaUcPeriod"/>
              <a:defRPr/>
            </a:pP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Az NCTA keretei - kiírások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124744"/>
            <a:ext cx="7583760" cy="5072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Sikerek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971600" y="2276872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Vidéken is nőtt az aktivizmus</a:t>
            </a: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Együttműködések alakultak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1691680" y="3140968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Kommunikáció erősödött</a:t>
            </a:r>
          </a:p>
        </p:txBody>
      </p:sp>
      <p:sp>
        <p:nvSpPr>
          <p:cNvPr id="8" name="Lekerekített téglalap 7"/>
          <p:cNvSpPr/>
          <p:nvPr/>
        </p:nvSpPr>
        <p:spPr bwMode="auto">
          <a:xfrm>
            <a:off x="2411760" y="4005064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Beágyazottság erősödött</a:t>
            </a:r>
          </a:p>
        </p:txBody>
      </p:sp>
      <p:sp>
        <p:nvSpPr>
          <p:cNvPr id="13" name="Lekerekített téglalap 12"/>
          <p:cNvSpPr/>
          <p:nvPr/>
        </p:nvSpPr>
        <p:spPr bwMode="auto">
          <a:xfrm>
            <a:off x="3131840" y="4869160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Állampolgárok aktívabbak lettek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 kulcsa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„Alapos előkészítés”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 kulcsa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„Alapos előkészítés”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971600" y="2276872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„Szükségletfelmérés”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 kulcsa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„Alapos előkészítés”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971600" y="2276872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„Szükségletfelmérés”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1691680" y="3140968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„Helyi szakértelem bevonása”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 kulcsa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„Alapos előkészítés”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971600" y="2276872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„Szükségletfelmérés”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2411760" y="4005064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„Kapcsolat a célcsoporttal”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1691680" y="3140968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„Helyi szakértelem bevonása”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 bwMode="auto">
          <a:xfrm>
            <a:off x="251520" y="188913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Siker kulcsa</a:t>
            </a:r>
          </a:p>
        </p:txBody>
      </p:sp>
      <p:sp>
        <p:nvSpPr>
          <p:cNvPr id="7" name="Lekerekített téglalap 6"/>
          <p:cNvSpPr/>
          <p:nvPr/>
        </p:nvSpPr>
        <p:spPr bwMode="auto">
          <a:xfrm>
            <a:off x="323528" y="1412776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„Alapos előkészítés”</a:t>
            </a:r>
          </a:p>
        </p:txBody>
      </p:sp>
      <p:sp>
        <p:nvSpPr>
          <p:cNvPr id="9" name="Lekerekített téglalap 8"/>
          <p:cNvSpPr/>
          <p:nvPr/>
        </p:nvSpPr>
        <p:spPr bwMode="auto">
          <a:xfrm>
            <a:off x="971600" y="2276872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„Szükségletfelmérés”</a:t>
            </a:r>
          </a:p>
        </p:txBody>
      </p:sp>
      <p:sp>
        <p:nvSpPr>
          <p:cNvPr id="10" name="Lekerekített téglalap 9"/>
          <p:cNvSpPr/>
          <p:nvPr/>
        </p:nvSpPr>
        <p:spPr bwMode="auto">
          <a:xfrm>
            <a:off x="3203848" y="4869160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„Folyamatos kommunikáció”</a:t>
            </a:r>
          </a:p>
        </p:txBody>
      </p:sp>
      <p:sp>
        <p:nvSpPr>
          <p:cNvPr id="11" name="Lekerekített téglalap 10"/>
          <p:cNvSpPr/>
          <p:nvPr/>
        </p:nvSpPr>
        <p:spPr bwMode="auto">
          <a:xfrm>
            <a:off x="2411760" y="4005064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„Kapcsolat a célcsoporttal”</a:t>
            </a:r>
          </a:p>
        </p:txBody>
      </p:sp>
      <p:sp>
        <p:nvSpPr>
          <p:cNvPr id="12" name="Lekerekített téglalap 11"/>
          <p:cNvSpPr/>
          <p:nvPr/>
        </p:nvSpPr>
        <p:spPr bwMode="auto">
          <a:xfrm>
            <a:off x="1691680" y="3140968"/>
            <a:ext cx="5400600" cy="720080"/>
          </a:xfrm>
          <a:prstGeom prst="roundRect">
            <a:avLst/>
          </a:prstGeom>
          <a:solidFill>
            <a:srgbClr val="00427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hu-HU" sz="2800" dirty="0"/>
              <a:t>„Helyi szakértelem bevonása”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hlinkClick r:id="rId2" tooltip="Bagázs Egyesület"/>
          </p:cNvPr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000" y="4077072"/>
            <a:ext cx="432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>
            <a:hlinkClick r:id="rId4"/>
          </p:cNvPr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2000" y="2420888"/>
            <a:ext cx="43200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>
            <a:hlinkClick r:id="rId6" tooltip="Para-Fitt Sportegyesület"/>
          </p:cNvPr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581128"/>
            <a:ext cx="432000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>
            <a:hlinkClick r:id="rId8" tooltip="Magosfa Alapítvány"/>
          </p:cNvPr>
          <p:cNvPicPr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260648"/>
            <a:ext cx="432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>
            <a:hlinkClick r:id="rId10" tooltip="Színes Gyöngyök Egyesület"/>
          </p:cNvPr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72000" y="2420888"/>
            <a:ext cx="432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>
            <a:hlinkClick r:id="rId12" tooltip="Drogprevenciós Munkacsoport"/>
          </p:cNvPr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1520" y="260648"/>
            <a:ext cx="432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Kép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-242888"/>
            <a:ext cx="9752013" cy="731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1403350" y="1557338"/>
            <a:ext cx="6408738" cy="174624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27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altLang="hu-HU" sz="4400" dirty="0">
                <a:solidFill>
                  <a:srgbClr val="FFFFFF"/>
                </a:solidFill>
                <a:latin typeface="Trebuchet MS" pitchFamily="34" charset="0"/>
              </a:rPr>
              <a:t>Köszönjük a figyelmet!</a:t>
            </a:r>
            <a:br>
              <a:rPr lang="hu-HU" altLang="hu-HU" sz="4400" dirty="0">
                <a:solidFill>
                  <a:srgbClr val="FFFFFF"/>
                </a:solidFill>
                <a:latin typeface="Trebuchet MS" pitchFamily="34" charset="0"/>
              </a:rPr>
            </a:br>
            <a:endParaRPr lang="hu-HU" altLang="hu-HU" sz="2000" dirty="0">
              <a:solidFill>
                <a:srgbClr val="FFFFFF"/>
              </a:solidFill>
              <a:latin typeface="Trebuchet MS" pitchFamily="34" charset="0"/>
            </a:endParaRPr>
          </a:p>
          <a:p>
            <a:pPr algn="ctr">
              <a:spcBef>
                <a:spcPts val="27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hu-HU" altLang="hu-HU" sz="2000" dirty="0">
                <a:solidFill>
                  <a:srgbClr val="C00000"/>
                </a:solidFill>
                <a:latin typeface="Trebuchet MS" pitchFamily="34" charset="0"/>
              </a:rPr>
              <a:t>https://norvegcivilalap.hu/hu/4ev448feladat</a:t>
            </a:r>
            <a:endParaRPr lang="hu-HU" altLang="hu-HU" sz="4400" dirty="0">
              <a:solidFill>
                <a:srgbClr val="C0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51520" y="2636912"/>
            <a:ext cx="864096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+mj-lt"/>
                <a:ea typeface="+mj-ea"/>
                <a:cs typeface="+mj-cs"/>
              </a:defRPr>
            </a:lvl1pPr>
            <a:lvl2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2pPr>
            <a:lvl3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3pPr>
            <a:lvl4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4pPr>
            <a:lvl5pPr algn="ctr" defTabSz="449263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5pPr>
            <a:lvl6pPr marL="25146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6pPr>
            <a:lvl7pPr marL="29718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7pPr>
            <a:lvl8pPr marL="34290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8pPr>
            <a:lvl9pPr marL="3886200" indent="-228600" algn="ctr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4000">
                <a:solidFill>
                  <a:srgbClr val="003E7A"/>
                </a:solidFill>
                <a:latin typeface="Trebuchet MS" pitchFamily="34" charset="0"/>
              </a:defRPr>
            </a:lvl9pPr>
          </a:lstStyle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hu-HU" altLang="hu-HU" sz="4400" kern="0" dirty="0"/>
              <a:t>A módszertan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427A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>
          <a:defRPr i="1" dirty="0" smtClean="0"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gyéni tervezé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lapértelmezett terv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Alapértelmezett terv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Alapértelmezett terv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Alapértelmezett terv">
    <a:majorFont>
      <a:latin typeface="Trebuchet MS"/>
      <a:ea typeface=""/>
      <a:cs typeface=""/>
    </a:majorFont>
    <a:minorFont>
      <a:latin typeface="Trebuchet MS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6925</TotalTime>
  <Words>2714</Words>
  <Application>Microsoft Office PowerPoint</Application>
  <PresentationFormat>Diavetítés a képernyőre (4:3 oldalarány)</PresentationFormat>
  <Paragraphs>572</Paragraphs>
  <Slides>87</Slides>
  <Notes>30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87</vt:i4>
      </vt:variant>
    </vt:vector>
  </HeadingPairs>
  <TitlesOfParts>
    <vt:vector size="89" baseType="lpstr">
      <vt:lpstr>Alapértelmezett terv</vt:lpstr>
      <vt:lpstr>Egyéni tervezés</vt:lpstr>
      <vt:lpstr>1. dia</vt:lpstr>
      <vt:lpstr>2. dia</vt:lpstr>
      <vt:lpstr>3. dia</vt:lpstr>
      <vt:lpstr>4. dia</vt:lpstr>
      <vt:lpstr>5. dia</vt:lpstr>
      <vt:lpstr>6. dia</vt:lpstr>
      <vt:lpstr>7. dia</vt:lpstr>
      <vt:lpstr>8. dia</vt:lpstr>
      <vt:lpstr>9. dia</vt:lpstr>
      <vt:lpstr>10. dia</vt:lpstr>
      <vt:lpstr>11. dia</vt:lpstr>
      <vt:lpstr>12. dia</vt:lpstr>
      <vt:lpstr>13. dia</vt:lpstr>
      <vt:lpstr>14. dia</vt:lpstr>
      <vt:lpstr>15. dia</vt:lpstr>
      <vt:lpstr>16. dia</vt:lpstr>
      <vt:lpstr>17. dia</vt:lpstr>
      <vt:lpstr>18. dia</vt:lpstr>
      <vt:lpstr>19. dia</vt:lpstr>
      <vt:lpstr>20. dia</vt:lpstr>
      <vt:lpstr>21. dia</vt:lpstr>
      <vt:lpstr>22. dia</vt:lpstr>
      <vt:lpstr>Legfrissebb általános adatok (2015)</vt:lpstr>
      <vt:lpstr>Szerepek, tevékenységek</vt:lpstr>
      <vt:lpstr>Magyar nonprofit történet 1.</vt:lpstr>
      <vt:lpstr>Magyar nonprofit történet 2.</vt:lpstr>
      <vt:lpstr>2012–es helyzet: NCTA indulása </vt:lpstr>
      <vt:lpstr>2013-as kérdőívek a nonprofit szektor szerepéről</vt:lpstr>
      <vt:lpstr>2016-os helyzet: NCTA zárása 1. </vt:lpstr>
      <vt:lpstr>2016-os helyzet: NCTA zárása 2.</vt:lpstr>
      <vt:lpstr>2015-ös kérdőívek a nonprofit szektor helyzetéről</vt:lpstr>
      <vt:lpstr>2015-ös kérdőívek a nonprofit szektor szerepéről</vt:lpstr>
      <vt:lpstr>33. dia</vt:lpstr>
      <vt:lpstr>34. dia</vt:lpstr>
      <vt:lpstr>35. dia</vt:lpstr>
      <vt:lpstr>36. dia</vt:lpstr>
      <vt:lpstr>37. dia</vt:lpstr>
      <vt:lpstr>38. dia</vt:lpstr>
      <vt:lpstr>39. dia</vt:lpstr>
      <vt:lpstr>40. dia</vt:lpstr>
      <vt:lpstr>41. dia</vt:lpstr>
      <vt:lpstr>42. dia</vt:lpstr>
      <vt:lpstr>43. dia</vt:lpstr>
      <vt:lpstr>44. dia</vt:lpstr>
      <vt:lpstr>45. dia</vt:lpstr>
      <vt:lpstr>46. dia</vt:lpstr>
      <vt:lpstr>47. dia</vt:lpstr>
      <vt:lpstr>48. dia</vt:lpstr>
      <vt:lpstr>49. dia</vt:lpstr>
      <vt:lpstr>50. dia</vt:lpstr>
      <vt:lpstr>51. dia</vt:lpstr>
      <vt:lpstr>52. dia</vt:lpstr>
      <vt:lpstr>53. dia</vt:lpstr>
      <vt:lpstr>54. dia</vt:lpstr>
      <vt:lpstr>55. dia</vt:lpstr>
      <vt:lpstr>56. dia</vt:lpstr>
      <vt:lpstr>57. dia</vt:lpstr>
      <vt:lpstr>58. dia</vt:lpstr>
      <vt:lpstr>59. dia</vt:lpstr>
      <vt:lpstr>60. dia</vt:lpstr>
      <vt:lpstr>61. dia</vt:lpstr>
      <vt:lpstr>62. dia</vt:lpstr>
      <vt:lpstr>63. dia</vt:lpstr>
      <vt:lpstr>64. dia</vt:lpstr>
      <vt:lpstr>65. dia</vt:lpstr>
      <vt:lpstr>66. dia</vt:lpstr>
      <vt:lpstr>67. dia</vt:lpstr>
      <vt:lpstr>68. dia</vt:lpstr>
      <vt:lpstr>69. dia</vt:lpstr>
      <vt:lpstr>70. dia</vt:lpstr>
      <vt:lpstr>71. dia</vt:lpstr>
      <vt:lpstr>72. dia</vt:lpstr>
      <vt:lpstr>73. dia</vt:lpstr>
      <vt:lpstr>74. dia</vt:lpstr>
      <vt:lpstr>75. dia</vt:lpstr>
      <vt:lpstr>76. dia</vt:lpstr>
      <vt:lpstr>77. dia</vt:lpstr>
      <vt:lpstr>78. dia</vt:lpstr>
      <vt:lpstr>79. dia</vt:lpstr>
      <vt:lpstr>80. dia</vt:lpstr>
      <vt:lpstr>81. dia</vt:lpstr>
      <vt:lpstr>82. dia</vt:lpstr>
      <vt:lpstr>83. dia</vt:lpstr>
      <vt:lpstr>84. dia</vt:lpstr>
      <vt:lpstr>85. dia</vt:lpstr>
      <vt:lpstr>86. dia</vt:lpstr>
      <vt:lpstr>87.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Norvég Civil Támogatási Alap 2013</dc:title>
  <dc:creator>Sólyom Éva</dc:creator>
  <cp:lastModifiedBy>rol</cp:lastModifiedBy>
  <cp:revision>263</cp:revision>
  <cp:lastPrinted>1601-01-01T00:00:00Z</cp:lastPrinted>
  <dcterms:created xsi:type="dcterms:W3CDTF">2013-01-22T15:48:13Z</dcterms:created>
  <dcterms:modified xsi:type="dcterms:W3CDTF">2017-04-07T17:22:42Z</dcterms:modified>
</cp:coreProperties>
</file>