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84" r:id="rId2"/>
  </p:sldMasterIdLst>
  <p:notesMasterIdLst>
    <p:notesMasterId r:id="rId21"/>
  </p:notesMasterIdLst>
  <p:sldIdLst>
    <p:sldId id="317" r:id="rId3"/>
    <p:sldId id="258" r:id="rId4"/>
    <p:sldId id="320" r:id="rId5"/>
    <p:sldId id="257" r:id="rId6"/>
    <p:sldId id="318" r:id="rId7"/>
    <p:sldId id="319" r:id="rId8"/>
    <p:sldId id="321" r:id="rId9"/>
    <p:sldId id="322" r:id="rId10"/>
    <p:sldId id="331" r:id="rId11"/>
    <p:sldId id="324" r:id="rId12"/>
    <p:sldId id="325" r:id="rId13"/>
    <p:sldId id="326" r:id="rId14"/>
    <p:sldId id="327" r:id="rId15"/>
    <p:sldId id="328" r:id="rId16"/>
    <p:sldId id="329" r:id="rId17"/>
    <p:sldId id="330" r:id="rId18"/>
    <p:sldId id="298" r:id="rId19"/>
    <p:sldId id="296" r:id="rId20"/>
  </p:sldIdLst>
  <p:sldSz cx="9144000" cy="6858000" type="screen4x3"/>
  <p:notesSz cx="6784975" cy="98567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064" autoAdjust="0"/>
  </p:normalViewPr>
  <p:slideViewPr>
    <p:cSldViewPr snapToGrid="0" snapToObjects="1">
      <p:cViewPr varScale="1">
        <p:scale>
          <a:sx n="84" d="100"/>
          <a:sy n="84" d="100"/>
        </p:scale>
        <p:origin x="1426" y="67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156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3249" y="0"/>
            <a:ext cx="2940156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62C5D6-FD65-C140-9D21-BB29F2D6DB85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8688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8498" y="4681974"/>
            <a:ext cx="5427980" cy="443555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Click to edit Master text styles</a:t>
            </a:r>
          </a:p>
          <a:p>
            <a:pPr lvl="1"/>
            <a:r>
              <a:rPr lang="sk-SK" smtClean="0"/>
              <a:t>Second level</a:t>
            </a:r>
          </a:p>
          <a:p>
            <a:pPr lvl="2"/>
            <a:r>
              <a:rPr lang="sk-SK" smtClean="0"/>
              <a:t>Third level</a:t>
            </a:r>
          </a:p>
          <a:p>
            <a:pPr lvl="3"/>
            <a:r>
              <a:rPr lang="sk-SK" smtClean="0"/>
              <a:t>Fourth level</a:t>
            </a:r>
          </a:p>
          <a:p>
            <a:pPr lvl="4"/>
            <a:r>
              <a:rPr lang="sk-SK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62238"/>
            <a:ext cx="2940156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3249" y="9362238"/>
            <a:ext cx="2940156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ED1FD4-9CA9-5C4F-BC0A-4E11D722E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9446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Loga</a:t>
            </a:r>
            <a:r>
              <a:rPr lang="en-US" dirty="0" smtClean="0"/>
              <a:t> </a:t>
            </a:r>
            <a:r>
              <a:rPr lang="en-US" dirty="0" err="1" smtClean="0"/>
              <a:t>donorov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ED1FD4-9CA9-5C4F-BC0A-4E11D722E6B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174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4BF3C-0A91-3F44-97F6-03F49405E9D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4/7/2017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7C2CE-68D7-AE4C-B017-981E3B0F3C8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10318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4BF3C-0A91-3F44-97F6-03F49405E9D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4/7/2017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7C2CE-68D7-AE4C-B017-981E3B0F3C8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25678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1"/>
          </a:xfrm>
        </p:spPr>
        <p:txBody>
          <a:bodyPr vert="eaVert"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1"/>
          </a:xfrm>
        </p:spPr>
        <p:txBody>
          <a:bodyPr vert="eaVert"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4BF3C-0A91-3F44-97F6-03F49405E9D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4/7/2017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7C2CE-68D7-AE4C-B017-981E3B0F3C8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28767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4BF3C-0A91-3F44-97F6-03F49405E9D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4/7/2017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7C2CE-68D7-AE4C-B017-981E3B0F3C8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590155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4BF3C-0A91-3F44-97F6-03F49405E9D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4/7/2017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7C2CE-68D7-AE4C-B017-981E3B0F3C8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125948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4BF3C-0A91-3F44-97F6-03F49405E9D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4/7/2017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7C2CE-68D7-AE4C-B017-981E3B0F3C8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081265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4BF3C-0A91-3F44-97F6-03F49405E9D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4/7/2017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7C2CE-68D7-AE4C-B017-981E3B0F3C8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510606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4BF3C-0A91-3F44-97F6-03F49405E9D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4/7/2017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7C2CE-68D7-AE4C-B017-981E3B0F3C8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409953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4BF3C-0A91-3F44-97F6-03F49405E9D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4/7/2017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7C2CE-68D7-AE4C-B017-981E3B0F3C8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138431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4BF3C-0A91-3F44-97F6-03F49405E9D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4/7/2017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7C2CE-68D7-AE4C-B017-981E3B0F3C8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866083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4BF3C-0A91-3F44-97F6-03F49405E9D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4/7/2017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7C2CE-68D7-AE4C-B017-981E3B0F3C8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92465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4BF3C-0A91-3F44-97F6-03F49405E9D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4/7/2017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7C2CE-68D7-AE4C-B017-981E3B0F3C8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496084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4BF3C-0A91-3F44-97F6-03F49405E9D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4/7/2017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7C2CE-68D7-AE4C-B017-981E3B0F3C8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438403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4BF3C-0A91-3F44-97F6-03F49405E9D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4/7/2017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7C2CE-68D7-AE4C-B017-981E3B0F3C8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827180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1"/>
          </a:xfrm>
        </p:spPr>
        <p:txBody>
          <a:bodyPr vert="eaVert"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1"/>
          </a:xfrm>
        </p:spPr>
        <p:txBody>
          <a:bodyPr vert="eaVert"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4BF3C-0A91-3F44-97F6-03F49405E9D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4/7/2017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7C2CE-68D7-AE4C-B017-981E3B0F3C8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70735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4BF3C-0A91-3F44-97F6-03F49405E9D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4/7/2017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7C2CE-68D7-AE4C-B017-981E3B0F3C8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31380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4BF3C-0A91-3F44-97F6-03F49405E9D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4/7/2017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7C2CE-68D7-AE4C-B017-981E3B0F3C8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10602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4BF3C-0A91-3F44-97F6-03F49405E9D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4/7/2017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7C2CE-68D7-AE4C-B017-981E3B0F3C8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40713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4BF3C-0A91-3F44-97F6-03F49405E9D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4/7/2017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7C2CE-68D7-AE4C-B017-981E3B0F3C8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684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4BF3C-0A91-3F44-97F6-03F49405E9D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4/7/2017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7C2CE-68D7-AE4C-B017-981E3B0F3C8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02766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4BF3C-0A91-3F44-97F6-03F49405E9D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4/7/2017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7C2CE-68D7-AE4C-B017-981E3B0F3C8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3595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4BF3C-0A91-3F44-97F6-03F49405E9D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4/7/2017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7C2CE-68D7-AE4C-B017-981E3B0F3C8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29103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24BF3C-0A91-3F44-97F6-03F49405E9D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4/7/2017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7C2CE-68D7-AE4C-B017-981E3B0F3C8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67996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24BF3C-0A91-3F44-97F6-03F49405E9D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4/7/2017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7C2CE-68D7-AE4C-B017-981E3B0F3C8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64795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1371600" y="532699"/>
            <a:ext cx="6400800" cy="954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k-SK" sz="1500" spc="300" dirty="0" smtClean="0">
                <a:solidFill>
                  <a:srgbClr val="B3001B"/>
                </a:solidFill>
                <a:latin typeface="Montserrat"/>
                <a:cs typeface="Montserrat"/>
              </a:rPr>
              <a:t>SLOVAKIA </a:t>
            </a:r>
          </a:p>
          <a:p>
            <a:pPr marL="0" indent="0" algn="ctr">
              <a:buNone/>
            </a:pPr>
            <a:r>
              <a:rPr lang="sk-SK" sz="1500" spc="300" dirty="0" smtClean="0">
                <a:solidFill>
                  <a:srgbClr val="B3001B"/>
                </a:solidFill>
                <a:latin typeface="Montserrat"/>
                <a:cs typeface="Montserrat"/>
              </a:rPr>
              <a:t>status</a:t>
            </a:r>
            <a:r>
              <a:rPr lang="sk-SK" sz="1500" spc="300" dirty="0">
                <a:solidFill>
                  <a:srgbClr val="B3001B"/>
                </a:solidFill>
                <a:latin typeface="Montserrat"/>
                <a:cs typeface="Montserrat"/>
              </a:rPr>
              <a:t>, trends and challenges of the </a:t>
            </a:r>
            <a:r>
              <a:rPr lang="sk-SK" sz="1500" spc="300" dirty="0" smtClean="0">
                <a:solidFill>
                  <a:srgbClr val="B3001B"/>
                </a:solidFill>
                <a:latin typeface="Montserrat"/>
                <a:cs typeface="Montserrat"/>
              </a:rPr>
              <a:t>civil </a:t>
            </a:r>
            <a:r>
              <a:rPr lang="sk-SK" sz="1500" spc="300" dirty="0">
                <a:solidFill>
                  <a:srgbClr val="B3001B"/>
                </a:solidFill>
                <a:latin typeface="Montserrat"/>
                <a:cs typeface="Montserrat"/>
              </a:rPr>
              <a:t>c</a:t>
            </a:r>
            <a:r>
              <a:rPr lang="sk-SK" sz="1500" spc="300" dirty="0" smtClean="0">
                <a:solidFill>
                  <a:srgbClr val="B3001B"/>
                </a:solidFill>
                <a:latin typeface="Montserrat"/>
                <a:cs typeface="Montserrat"/>
              </a:rPr>
              <a:t>ociety</a:t>
            </a:r>
            <a:endParaRPr lang="sk-SK" sz="1500" spc="300" dirty="0">
              <a:solidFill>
                <a:srgbClr val="B3001B"/>
              </a:solidFill>
              <a:latin typeface="Montserrat"/>
              <a:cs typeface="Montserrat"/>
            </a:endParaRPr>
          </a:p>
          <a:p>
            <a:pPr marL="0" indent="0" algn="ctr">
              <a:buFont typeface="Arial"/>
              <a:buNone/>
            </a:pPr>
            <a:endParaRPr lang="sk-SK" sz="1400" spc="300" dirty="0" smtClean="0">
              <a:solidFill>
                <a:srgbClr val="B3001B"/>
              </a:solidFill>
              <a:latin typeface="Montserrat"/>
              <a:cs typeface="Montserrat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711376" y="2670578"/>
            <a:ext cx="7772399" cy="18566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k-SK" sz="24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Closing </a:t>
            </a:r>
            <a:r>
              <a:rPr lang="sk-SK" sz="2400" b="1" dirty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conference </a:t>
            </a:r>
            <a:endParaRPr lang="sk-SK" sz="2400" b="1" dirty="0" smtClean="0">
              <a:solidFill>
                <a:srgbClr val="3366FF"/>
              </a:solidFill>
              <a:latin typeface="Montserrat"/>
              <a:ea typeface="+mj-ea"/>
              <a:cs typeface="Montserrat"/>
            </a:endParaRPr>
          </a:p>
          <a:p>
            <a:pPr marL="0" indent="0" algn="ctr">
              <a:buNone/>
            </a:pPr>
            <a:r>
              <a:rPr lang="sk-SK" sz="24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of </a:t>
            </a:r>
            <a:r>
              <a:rPr lang="sk-SK" sz="2400" b="1" dirty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the </a:t>
            </a:r>
            <a:r>
              <a:rPr lang="sk-SK" sz="24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NGO </a:t>
            </a:r>
            <a:r>
              <a:rPr lang="sk-SK" sz="2400" b="1" dirty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Programme of the EEA/Norway Grants </a:t>
            </a:r>
            <a:r>
              <a:rPr lang="sk-SK" sz="24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Budapest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rgbClr val="3366FF"/>
                </a:solidFill>
                <a:latin typeface="Montserrat"/>
                <a:cs typeface="Montserrat"/>
              </a:rPr>
              <a:t>6-7 April 2017</a:t>
            </a:r>
            <a:endParaRPr lang="sk-SK" sz="2400" b="1" dirty="0">
              <a:solidFill>
                <a:srgbClr val="3366FF"/>
              </a:solidFill>
              <a:latin typeface="Montserrat"/>
              <a:cs typeface="Montserrat"/>
            </a:endParaRPr>
          </a:p>
          <a:p>
            <a:pPr marL="0" indent="0" algn="ctr">
              <a:buNone/>
            </a:pPr>
            <a:endParaRPr lang="en-US" sz="2400" b="1" dirty="0" smtClean="0">
              <a:solidFill>
                <a:srgbClr val="3366FF"/>
              </a:solidFill>
              <a:latin typeface="Montserrat"/>
              <a:ea typeface="+mj-ea"/>
              <a:cs typeface="Montserrat"/>
            </a:endParaRPr>
          </a:p>
          <a:p>
            <a:pPr marL="0" indent="0" algn="ctr">
              <a:buNone/>
            </a:pPr>
            <a:endParaRPr lang="en-US" sz="2400" b="1" dirty="0">
              <a:solidFill>
                <a:srgbClr val="3366FF"/>
              </a:solidFill>
              <a:latin typeface="Montserrat"/>
              <a:ea typeface="+mj-ea"/>
              <a:cs typeface="Montserrat"/>
            </a:endParaRPr>
          </a:p>
          <a:p>
            <a:pPr marL="400050" lvl="1" indent="0" algn="ctr">
              <a:buFont typeface="Arial"/>
              <a:buNone/>
            </a:pPr>
            <a:endParaRPr lang="sk-SK" sz="2000" dirty="0" smtClean="0">
              <a:solidFill>
                <a:srgbClr val="3366FF"/>
              </a:solidFill>
              <a:latin typeface="Montserrat"/>
              <a:cs typeface="Montserrat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685800" y="1173488"/>
            <a:ext cx="7772400" cy="0"/>
          </a:xfrm>
          <a:prstGeom prst="line">
            <a:avLst/>
          </a:prstGeom>
          <a:ln w="3175" cmpd="sng">
            <a:solidFill>
              <a:srgbClr val="B3001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Subtitle 2"/>
          <p:cNvSpPr txBox="1">
            <a:spLocks/>
          </p:cNvSpPr>
          <p:nvPr/>
        </p:nvSpPr>
        <p:spPr>
          <a:xfrm>
            <a:off x="685799" y="1665177"/>
            <a:ext cx="7772399" cy="7329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Where we are, what </a:t>
            </a:r>
            <a:r>
              <a:rPr lang="sk-SK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we plan</a:t>
            </a:r>
            <a:r>
              <a:rPr lang="en-US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…</a:t>
            </a:r>
            <a:r>
              <a:rPr lang="sk-SK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?</a:t>
            </a:r>
            <a:endParaRPr lang="en-US" b="1" dirty="0" smtClean="0">
              <a:solidFill>
                <a:srgbClr val="3366FF"/>
              </a:solidFill>
              <a:latin typeface="Montserrat"/>
              <a:ea typeface="+mj-ea"/>
              <a:cs typeface="Montserrat"/>
            </a:endParaRPr>
          </a:p>
          <a:p>
            <a:pPr marL="0" indent="0" algn="ctr">
              <a:buNone/>
            </a:pPr>
            <a:endParaRPr lang="sk-SK" sz="2400" b="1" dirty="0">
              <a:solidFill>
                <a:srgbClr val="3366FF"/>
              </a:solidFill>
              <a:latin typeface="Montserrat"/>
              <a:ea typeface="+mj-ea"/>
              <a:cs typeface="Montserrat"/>
            </a:endParaRPr>
          </a:p>
          <a:p>
            <a:pPr marL="400050" lvl="1" indent="0" algn="ctr">
              <a:buFont typeface="Arial"/>
              <a:buNone/>
            </a:pPr>
            <a:endParaRPr lang="sk-SK" sz="2000" dirty="0" smtClean="0">
              <a:solidFill>
                <a:srgbClr val="3366FF"/>
              </a:solidFill>
              <a:latin typeface="Montserrat"/>
              <a:cs typeface="Montserrat"/>
            </a:endParaRPr>
          </a:p>
        </p:txBody>
      </p:sp>
      <p:pic>
        <p:nvPicPr>
          <p:cNvPr id="2" name="Picture 1" descr="Snímka obrazovky 2017-04-05 o 14.42.1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1743" y="6114478"/>
            <a:ext cx="1543122" cy="619215"/>
          </a:xfrm>
          <a:prstGeom prst="rect">
            <a:avLst/>
          </a:prstGeom>
        </p:spPr>
      </p:pic>
      <p:pic>
        <p:nvPicPr>
          <p:cNvPr id="4" name="Picture 3" descr="Snímka obrazovky 2017-04-05 o 14.42.2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8495" y="6089497"/>
            <a:ext cx="1596006" cy="730199"/>
          </a:xfrm>
          <a:prstGeom prst="rect">
            <a:avLst/>
          </a:prstGeom>
        </p:spPr>
      </p:pic>
      <p:pic>
        <p:nvPicPr>
          <p:cNvPr id="5" name="Picture 4" descr="Snímka obrazovky 2017-04-05 o 14.42.2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5817" y="6114478"/>
            <a:ext cx="2541518" cy="544611"/>
          </a:xfrm>
          <a:prstGeom prst="rect">
            <a:avLst/>
          </a:prstGeom>
        </p:spPr>
      </p:pic>
      <p:pic>
        <p:nvPicPr>
          <p:cNvPr id="10" name="Picture 9" descr="Snímka obrazovky 2017-04-05 o 14.42.3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4289" y="6114478"/>
            <a:ext cx="1238972" cy="467153"/>
          </a:xfrm>
          <a:prstGeom prst="rect">
            <a:avLst/>
          </a:prstGeom>
        </p:spPr>
      </p:pic>
      <p:pic>
        <p:nvPicPr>
          <p:cNvPr id="11" name="Picture 10" descr="Snímka obrazovky 2017-04-05 o 14.42.13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9" y="5746802"/>
            <a:ext cx="1522196" cy="1106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53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1371600" y="532699"/>
            <a:ext cx="6400800" cy="954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k-SK" sz="1500" spc="300" dirty="0" smtClean="0">
                <a:solidFill>
                  <a:srgbClr val="B3001B"/>
                </a:solidFill>
                <a:latin typeface="Montserrat"/>
                <a:cs typeface="Montserrat"/>
              </a:rPr>
              <a:t>SLOVAKIA </a:t>
            </a:r>
          </a:p>
          <a:p>
            <a:pPr marL="0" indent="0" algn="ctr">
              <a:buNone/>
            </a:pPr>
            <a:r>
              <a:rPr lang="sk-SK" sz="1500" spc="300" dirty="0" smtClean="0">
                <a:solidFill>
                  <a:srgbClr val="B3001B"/>
                </a:solidFill>
                <a:latin typeface="Montserrat"/>
                <a:cs typeface="Montserrat"/>
              </a:rPr>
              <a:t>status</a:t>
            </a:r>
            <a:r>
              <a:rPr lang="sk-SK" sz="1500" spc="300" dirty="0">
                <a:solidFill>
                  <a:srgbClr val="B3001B"/>
                </a:solidFill>
                <a:latin typeface="Montserrat"/>
                <a:cs typeface="Montserrat"/>
              </a:rPr>
              <a:t>, trends and challenges of the </a:t>
            </a:r>
            <a:r>
              <a:rPr lang="sk-SK" sz="1500" spc="300" dirty="0" smtClean="0">
                <a:solidFill>
                  <a:srgbClr val="B3001B"/>
                </a:solidFill>
                <a:latin typeface="Montserrat"/>
                <a:cs typeface="Montserrat"/>
              </a:rPr>
              <a:t>civil </a:t>
            </a:r>
            <a:r>
              <a:rPr lang="sk-SK" sz="1500" spc="300" dirty="0">
                <a:solidFill>
                  <a:srgbClr val="B3001B"/>
                </a:solidFill>
                <a:latin typeface="Montserrat"/>
                <a:cs typeface="Montserrat"/>
              </a:rPr>
              <a:t>c</a:t>
            </a:r>
            <a:r>
              <a:rPr lang="sk-SK" sz="1500" spc="300" dirty="0" smtClean="0">
                <a:solidFill>
                  <a:srgbClr val="B3001B"/>
                </a:solidFill>
                <a:latin typeface="Montserrat"/>
                <a:cs typeface="Montserrat"/>
              </a:rPr>
              <a:t>ociety</a:t>
            </a:r>
            <a:endParaRPr lang="sk-SK" sz="1500" spc="300" dirty="0">
              <a:solidFill>
                <a:srgbClr val="B3001B"/>
              </a:solidFill>
              <a:latin typeface="Montserrat"/>
              <a:cs typeface="Montserrat"/>
            </a:endParaRPr>
          </a:p>
          <a:p>
            <a:pPr marL="0" indent="0" algn="ctr">
              <a:buFont typeface="Arial"/>
              <a:buNone/>
            </a:pPr>
            <a:endParaRPr lang="sk-SK" sz="1400" spc="300" dirty="0" smtClean="0">
              <a:solidFill>
                <a:srgbClr val="B3001B"/>
              </a:solidFill>
              <a:latin typeface="Montserrat"/>
              <a:cs typeface="Montserrat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387927" y="2232560"/>
            <a:ext cx="8571346" cy="7871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k-SK" sz="14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Forms </a:t>
            </a:r>
            <a:r>
              <a:rPr lang="sk-SK" sz="1400" b="1" dirty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of public </a:t>
            </a:r>
            <a:r>
              <a:rPr lang="sk-SK" sz="1400" b="1" dirty="0" err="1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participation</a:t>
            </a:r>
            <a:r>
              <a:rPr lang="sk-SK" sz="1400" b="1" dirty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 </a:t>
            </a:r>
            <a:r>
              <a:rPr lang="sk-SK" sz="14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1994-2016 – </a:t>
            </a:r>
            <a:r>
              <a:rPr lang="sk-SK" sz="18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a </a:t>
            </a:r>
            <a:r>
              <a:rPr lang="sk-SK" sz="1800" b="1" dirty="0" err="1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significant</a:t>
            </a:r>
            <a:r>
              <a:rPr lang="sk-SK" sz="18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 </a:t>
            </a:r>
            <a:r>
              <a:rPr lang="sk-SK" sz="1800" b="1" dirty="0" err="1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decline</a:t>
            </a:r>
            <a:r>
              <a:rPr lang="sk-SK" sz="18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 in </a:t>
            </a:r>
            <a:r>
              <a:rPr lang="sk-SK" sz="1800" b="1" dirty="0" err="1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all</a:t>
            </a:r>
            <a:r>
              <a:rPr lang="sk-SK" sz="18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 </a:t>
            </a:r>
            <a:r>
              <a:rPr lang="sk-SK" sz="1800" b="1" dirty="0" err="1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categories</a:t>
            </a:r>
            <a:r>
              <a:rPr lang="sk-SK" sz="18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: </a:t>
            </a:r>
            <a:endParaRPr lang="en-US" sz="1800" b="1" dirty="0" smtClean="0">
              <a:solidFill>
                <a:srgbClr val="3366FF"/>
              </a:solidFill>
              <a:latin typeface="Montserrat"/>
              <a:ea typeface="+mj-ea"/>
              <a:cs typeface="Montserrat"/>
            </a:endParaRPr>
          </a:p>
          <a:p>
            <a:pPr marL="0" indent="0">
              <a:buNone/>
            </a:pPr>
            <a:r>
              <a:rPr lang="sk-SK" sz="14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% </a:t>
            </a:r>
            <a:r>
              <a:rPr lang="sk-SK" sz="1400" b="1" dirty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reality in the past : % open to participation in the </a:t>
            </a:r>
            <a:r>
              <a:rPr lang="sk-SK" sz="14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future</a:t>
            </a:r>
            <a:endParaRPr lang="sk-SK" sz="1400" b="1" dirty="0">
              <a:solidFill>
                <a:srgbClr val="3366FF"/>
              </a:solidFill>
              <a:latin typeface="Montserrat"/>
              <a:ea typeface="+mj-ea"/>
              <a:cs typeface="Montserrat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685800" y="1173488"/>
            <a:ext cx="7772400" cy="0"/>
          </a:xfrm>
          <a:prstGeom prst="line">
            <a:avLst/>
          </a:prstGeom>
          <a:ln w="3175" cmpd="sng">
            <a:solidFill>
              <a:srgbClr val="B3001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5866718"/>
              </p:ext>
            </p:extLst>
          </p:nvPr>
        </p:nvGraphicFramePr>
        <p:xfrm>
          <a:off x="685800" y="3009689"/>
          <a:ext cx="7772397" cy="37629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99006">
                  <a:extLst>
                    <a:ext uri="{9D8B030D-6E8A-4147-A177-3AD203B41FA5}">
                      <a16:colId xmlns:a16="http://schemas.microsoft.com/office/drawing/2014/main" val="2751231121"/>
                    </a:ext>
                  </a:extLst>
                </a:gridCol>
                <a:gridCol w="992678">
                  <a:extLst>
                    <a:ext uri="{9D8B030D-6E8A-4147-A177-3AD203B41FA5}">
                      <a16:colId xmlns:a16="http://schemas.microsoft.com/office/drawing/2014/main" val="3297699601"/>
                    </a:ext>
                  </a:extLst>
                </a:gridCol>
                <a:gridCol w="993571">
                  <a:extLst>
                    <a:ext uri="{9D8B030D-6E8A-4147-A177-3AD203B41FA5}">
                      <a16:colId xmlns:a16="http://schemas.microsoft.com/office/drawing/2014/main" val="2472770529"/>
                    </a:ext>
                  </a:extLst>
                </a:gridCol>
                <a:gridCol w="993571">
                  <a:extLst>
                    <a:ext uri="{9D8B030D-6E8A-4147-A177-3AD203B41FA5}">
                      <a16:colId xmlns:a16="http://schemas.microsoft.com/office/drawing/2014/main" val="638368084"/>
                    </a:ext>
                  </a:extLst>
                </a:gridCol>
                <a:gridCol w="993571">
                  <a:extLst>
                    <a:ext uri="{9D8B030D-6E8A-4147-A177-3AD203B41FA5}">
                      <a16:colId xmlns:a16="http://schemas.microsoft.com/office/drawing/2014/main" val="2560609519"/>
                    </a:ext>
                  </a:extLst>
                </a:gridCol>
              </a:tblGrid>
              <a:tr h="2794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 </a:t>
                      </a:r>
                      <a:endParaRPr lang="sk-SK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1</a:t>
                      </a:r>
                      <a:r>
                        <a:rPr lang="en-US" sz="1400">
                          <a:effectLst/>
                        </a:rPr>
                        <a:t>994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2004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2008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2016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3598699"/>
                  </a:ext>
                </a:extLst>
              </a:tr>
              <a:tr h="3049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</a:rPr>
                        <a:t>Participation </a:t>
                      </a:r>
                      <a:r>
                        <a:rPr lang="sk-SK" sz="1600" dirty="0" smtClean="0">
                          <a:effectLst/>
                        </a:rPr>
                        <a:t>in</a:t>
                      </a:r>
                      <a:r>
                        <a:rPr lang="sk-SK" sz="1600" baseline="0" dirty="0" smtClean="0">
                          <a:effectLst/>
                        </a:rPr>
                        <a:t> </a:t>
                      </a:r>
                      <a:r>
                        <a:rPr lang="sk-SK" sz="1600" dirty="0" smtClean="0">
                          <a:effectLst/>
                        </a:rPr>
                        <a:t>elections</a:t>
                      </a:r>
                      <a:endParaRPr lang="sk-SK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</a:rPr>
                        <a:t>84</a:t>
                      </a:r>
                      <a:r>
                        <a:rPr lang="sk-SK" sz="1400">
                          <a:effectLst/>
                        </a:rPr>
                        <a:t>:87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</a:rPr>
                        <a:t>82</a:t>
                      </a:r>
                      <a:r>
                        <a:rPr lang="sk-SK" sz="1400">
                          <a:effectLst/>
                        </a:rPr>
                        <a:t>:84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</a:rPr>
                        <a:t>78</a:t>
                      </a:r>
                      <a:r>
                        <a:rPr lang="sk-SK" sz="1400">
                          <a:effectLst/>
                        </a:rPr>
                        <a:t>:85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rgbClr val="FF0000"/>
                          </a:solidFill>
                          <a:effectLst/>
                        </a:rPr>
                        <a:t>59</a:t>
                      </a:r>
                      <a:r>
                        <a:rPr lang="sk-SK" sz="1400" dirty="0">
                          <a:effectLst/>
                        </a:rPr>
                        <a:t>:71</a:t>
                      </a:r>
                      <a:endParaRPr lang="sk-SK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39130208"/>
                  </a:ext>
                </a:extLst>
              </a:tr>
              <a:tr h="3049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 err="1">
                          <a:effectLst/>
                        </a:rPr>
                        <a:t>Signing</a:t>
                      </a:r>
                      <a:r>
                        <a:rPr lang="sk-SK" sz="1600" dirty="0">
                          <a:effectLst/>
                        </a:rPr>
                        <a:t> </a:t>
                      </a:r>
                      <a:r>
                        <a:rPr lang="sk-SK" sz="1600" dirty="0" smtClean="0">
                          <a:effectLst/>
                        </a:rPr>
                        <a:t>a </a:t>
                      </a:r>
                      <a:r>
                        <a:rPr lang="sk-SK" sz="1600" dirty="0" err="1">
                          <a:effectLst/>
                        </a:rPr>
                        <a:t>petition</a:t>
                      </a:r>
                      <a:endParaRPr lang="sk-SK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</a:rPr>
                        <a:t>40</a:t>
                      </a:r>
                      <a:r>
                        <a:rPr lang="sk-SK" sz="1400">
                          <a:effectLst/>
                        </a:rPr>
                        <a:t>:66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</a:rPr>
                        <a:t>49</a:t>
                      </a:r>
                      <a:r>
                        <a:rPr lang="sk-SK" sz="1400">
                          <a:effectLst/>
                        </a:rPr>
                        <a:t>:66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</a:rPr>
                        <a:t>50</a:t>
                      </a:r>
                      <a:r>
                        <a:rPr lang="sk-SK" sz="1400">
                          <a:effectLst/>
                        </a:rPr>
                        <a:t>:74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</a:rPr>
                        <a:t>41</a:t>
                      </a:r>
                      <a:r>
                        <a:rPr lang="sk-SK" sz="1400">
                          <a:effectLst/>
                        </a:rPr>
                        <a:t>:66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1585115"/>
                  </a:ext>
                </a:extLst>
              </a:tr>
              <a:tr h="3049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</a:rPr>
                        <a:t>Participation in charity collection </a:t>
                      </a:r>
                      <a:endParaRPr lang="sk-SK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-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-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</a:rPr>
                        <a:t>58</a:t>
                      </a:r>
                      <a:r>
                        <a:rPr lang="sk-SK" sz="1400">
                          <a:effectLst/>
                        </a:rPr>
                        <a:t>:71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rgbClr val="FF0000"/>
                          </a:solidFill>
                          <a:effectLst/>
                        </a:rPr>
                        <a:t>38</a:t>
                      </a:r>
                      <a:r>
                        <a:rPr lang="sk-SK" sz="1400" dirty="0">
                          <a:solidFill>
                            <a:srgbClr val="FF0000"/>
                          </a:solidFill>
                          <a:effectLst/>
                        </a:rPr>
                        <a:t>:</a:t>
                      </a:r>
                      <a:r>
                        <a:rPr lang="sk-SK" sz="1400" dirty="0">
                          <a:effectLst/>
                        </a:rPr>
                        <a:t>55</a:t>
                      </a:r>
                      <a:endParaRPr lang="sk-SK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76099563"/>
                  </a:ext>
                </a:extLst>
              </a:tr>
              <a:tr h="5718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 err="1">
                          <a:effectLst/>
                        </a:rPr>
                        <a:t>Participation</a:t>
                      </a:r>
                      <a:r>
                        <a:rPr lang="sk-SK" sz="1600" dirty="0">
                          <a:effectLst/>
                        </a:rPr>
                        <a:t> in </a:t>
                      </a:r>
                      <a:r>
                        <a:rPr lang="sk-SK" sz="1600" dirty="0" err="1" smtClean="0">
                          <a:effectLst/>
                        </a:rPr>
                        <a:t>local</a:t>
                      </a:r>
                      <a:r>
                        <a:rPr lang="sk-SK" sz="1600" dirty="0" smtClean="0">
                          <a:effectLst/>
                        </a:rPr>
                        <a:t> </a:t>
                      </a:r>
                      <a:r>
                        <a:rPr lang="sk-SK" sz="1600" dirty="0" err="1" smtClean="0">
                          <a:effectLst/>
                        </a:rPr>
                        <a:t>problem-solving</a:t>
                      </a:r>
                      <a:endParaRPr lang="sk-SK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</a:rPr>
                        <a:t>40</a:t>
                      </a:r>
                      <a:r>
                        <a:rPr lang="sk-SK" sz="1400">
                          <a:effectLst/>
                        </a:rPr>
                        <a:t>:72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</a:rPr>
                        <a:t>38</a:t>
                      </a:r>
                      <a:r>
                        <a:rPr lang="sk-SK" sz="1400">
                          <a:effectLst/>
                        </a:rPr>
                        <a:t>:70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</a:rPr>
                        <a:t>36</a:t>
                      </a:r>
                      <a:r>
                        <a:rPr lang="sk-SK" sz="1400">
                          <a:effectLst/>
                        </a:rPr>
                        <a:t>:64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rgbClr val="FF0000"/>
                          </a:solidFill>
                          <a:effectLst/>
                        </a:rPr>
                        <a:t>20</a:t>
                      </a:r>
                      <a:r>
                        <a:rPr lang="sk-SK" sz="1400" dirty="0">
                          <a:effectLst/>
                        </a:rPr>
                        <a:t>:58</a:t>
                      </a:r>
                      <a:endParaRPr lang="sk-SK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85092959"/>
                  </a:ext>
                </a:extLst>
              </a:tr>
              <a:tr h="3049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 err="1" smtClean="0">
                          <a:effectLst/>
                        </a:rPr>
                        <a:t>Addressing</a:t>
                      </a:r>
                      <a:r>
                        <a:rPr lang="sk-SK" sz="1600" dirty="0" smtClean="0">
                          <a:effectLst/>
                        </a:rPr>
                        <a:t> a </a:t>
                      </a:r>
                      <a:r>
                        <a:rPr lang="sk-SK" sz="1600" dirty="0" err="1" smtClean="0">
                          <a:effectLst/>
                        </a:rPr>
                        <a:t>public</a:t>
                      </a:r>
                      <a:r>
                        <a:rPr lang="sk-SK" sz="1600" dirty="0" smtClean="0">
                          <a:effectLst/>
                        </a:rPr>
                        <a:t> </a:t>
                      </a:r>
                      <a:r>
                        <a:rPr lang="sk-SK" sz="1600" dirty="0" err="1" smtClean="0">
                          <a:effectLst/>
                        </a:rPr>
                        <a:t>representative</a:t>
                      </a:r>
                      <a:r>
                        <a:rPr lang="sk-SK" sz="1600" dirty="0" smtClean="0">
                          <a:effectLst/>
                        </a:rPr>
                        <a:t> </a:t>
                      </a:r>
                      <a:r>
                        <a:rPr lang="sk-SK" sz="1600" dirty="0">
                          <a:effectLst/>
                        </a:rPr>
                        <a:t>(MP, mayor)</a:t>
                      </a:r>
                      <a:endParaRPr lang="sk-SK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</a:rPr>
                        <a:t>37</a:t>
                      </a:r>
                      <a:r>
                        <a:rPr lang="sk-SK" sz="1400">
                          <a:effectLst/>
                        </a:rPr>
                        <a:t>:72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</a:rPr>
                        <a:t>38</a:t>
                      </a:r>
                      <a:r>
                        <a:rPr lang="sk-SK" sz="1400">
                          <a:effectLst/>
                        </a:rPr>
                        <a:t>:70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</a:rPr>
                        <a:t>36</a:t>
                      </a:r>
                      <a:r>
                        <a:rPr lang="sk-SK" sz="1400">
                          <a:effectLst/>
                        </a:rPr>
                        <a:t>:64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 b="1" dirty="0">
                          <a:solidFill>
                            <a:srgbClr val="FF0000"/>
                          </a:solidFill>
                          <a:effectLst/>
                        </a:rPr>
                        <a:t>20</a:t>
                      </a:r>
                      <a:r>
                        <a:rPr lang="sk-SK" sz="1400" dirty="0">
                          <a:effectLst/>
                        </a:rPr>
                        <a:t>:58</a:t>
                      </a:r>
                      <a:endParaRPr lang="sk-SK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73797551"/>
                  </a:ext>
                </a:extLst>
              </a:tr>
              <a:tr h="5718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</a:rPr>
                        <a:t>Participation in public/political meeting or other event</a:t>
                      </a:r>
                      <a:endParaRPr lang="sk-SK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</a:rPr>
                        <a:t>42</a:t>
                      </a:r>
                      <a:r>
                        <a:rPr lang="sk-SK" sz="1400">
                          <a:effectLst/>
                        </a:rPr>
                        <a:t>:54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</a:rPr>
                        <a:t>31</a:t>
                      </a:r>
                      <a:r>
                        <a:rPr lang="en-US" sz="1400">
                          <a:effectLst/>
                        </a:rPr>
                        <a:t>:41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</a:rPr>
                        <a:t>18</a:t>
                      </a:r>
                      <a:r>
                        <a:rPr lang="sk-SK" sz="1400" dirty="0">
                          <a:effectLst/>
                        </a:rPr>
                        <a:t>:36</a:t>
                      </a:r>
                      <a:endParaRPr lang="sk-SK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rgbClr val="FF0000"/>
                          </a:solidFill>
                          <a:effectLst/>
                        </a:rPr>
                        <a:t>10</a:t>
                      </a:r>
                      <a:r>
                        <a:rPr lang="sk-SK" sz="1400" dirty="0">
                          <a:effectLst/>
                        </a:rPr>
                        <a:t>:39</a:t>
                      </a:r>
                      <a:endParaRPr lang="sk-SK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08803815"/>
                  </a:ext>
                </a:extLst>
              </a:tr>
              <a:tr h="3049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 err="1">
                          <a:effectLst/>
                        </a:rPr>
                        <a:t>Participation</a:t>
                      </a:r>
                      <a:r>
                        <a:rPr lang="sk-SK" sz="1600" dirty="0">
                          <a:effectLst/>
                        </a:rPr>
                        <a:t> </a:t>
                      </a:r>
                      <a:r>
                        <a:rPr lang="sk-SK" sz="1600" dirty="0" smtClean="0">
                          <a:effectLst/>
                        </a:rPr>
                        <a:t>in </a:t>
                      </a:r>
                      <a:r>
                        <a:rPr lang="sk-SK" sz="1600" dirty="0" err="1" smtClean="0">
                          <a:effectLst/>
                        </a:rPr>
                        <a:t>the</a:t>
                      </a:r>
                      <a:r>
                        <a:rPr lang="sk-SK" sz="1600" dirty="0" smtClean="0">
                          <a:effectLst/>
                        </a:rPr>
                        <a:t> </a:t>
                      </a:r>
                      <a:r>
                        <a:rPr lang="sk-SK" sz="1600" dirty="0" err="1" smtClean="0">
                          <a:effectLst/>
                        </a:rPr>
                        <a:t>work</a:t>
                      </a:r>
                      <a:r>
                        <a:rPr lang="sk-SK" sz="1600" dirty="0" smtClean="0">
                          <a:effectLst/>
                        </a:rPr>
                        <a:t> </a:t>
                      </a:r>
                      <a:r>
                        <a:rPr lang="sk-SK" sz="1600" dirty="0">
                          <a:effectLst/>
                        </a:rPr>
                        <a:t>of </a:t>
                      </a:r>
                      <a:r>
                        <a:rPr lang="sk-SK" sz="1600" dirty="0" err="1" smtClean="0">
                          <a:effectLst/>
                        </a:rPr>
                        <a:t>an</a:t>
                      </a:r>
                      <a:r>
                        <a:rPr lang="sk-SK" sz="1600" dirty="0" smtClean="0">
                          <a:effectLst/>
                        </a:rPr>
                        <a:t> NGO</a:t>
                      </a:r>
                      <a:endParaRPr lang="sk-SK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-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-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</a:rPr>
                        <a:t>9</a:t>
                      </a:r>
                      <a:r>
                        <a:rPr lang="sk-SK" sz="1400">
                          <a:effectLst/>
                        </a:rPr>
                        <a:t>:30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rgbClr val="FF0000"/>
                          </a:solidFill>
                          <a:effectLst/>
                        </a:rPr>
                        <a:t>6</a:t>
                      </a:r>
                      <a:r>
                        <a:rPr lang="sk-SK" sz="1400" dirty="0">
                          <a:effectLst/>
                        </a:rPr>
                        <a:t>:29</a:t>
                      </a:r>
                      <a:endParaRPr lang="sk-SK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08735549"/>
                  </a:ext>
                </a:extLst>
              </a:tr>
              <a:tr h="3049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 err="1">
                          <a:effectLst/>
                        </a:rPr>
                        <a:t>Participation</a:t>
                      </a:r>
                      <a:r>
                        <a:rPr lang="sk-SK" sz="1600" dirty="0">
                          <a:effectLst/>
                        </a:rPr>
                        <a:t> </a:t>
                      </a:r>
                      <a:r>
                        <a:rPr lang="sk-SK" sz="1600" dirty="0" smtClean="0">
                          <a:effectLst/>
                        </a:rPr>
                        <a:t>in a</a:t>
                      </a:r>
                      <a:r>
                        <a:rPr lang="sk-SK" sz="1600" baseline="0" dirty="0" smtClean="0">
                          <a:effectLst/>
                        </a:rPr>
                        <a:t> </a:t>
                      </a:r>
                      <a:r>
                        <a:rPr lang="sk-SK" sz="1600" baseline="0" dirty="0" err="1" smtClean="0">
                          <a:effectLst/>
                        </a:rPr>
                        <a:t>rally</a:t>
                      </a:r>
                      <a:r>
                        <a:rPr lang="sk-SK" sz="1600" baseline="0" dirty="0" smtClean="0">
                          <a:effectLst/>
                        </a:rPr>
                        <a:t>/</a:t>
                      </a:r>
                      <a:r>
                        <a:rPr lang="sk-SK" sz="1600" dirty="0" err="1" smtClean="0">
                          <a:effectLst/>
                        </a:rPr>
                        <a:t>demonstration</a:t>
                      </a:r>
                      <a:r>
                        <a:rPr lang="sk-SK" sz="1600" dirty="0" smtClean="0">
                          <a:effectLst/>
                        </a:rPr>
                        <a:t> </a:t>
                      </a:r>
                      <a:endParaRPr lang="sk-SK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</a:rPr>
                        <a:t>26</a:t>
                      </a:r>
                      <a:r>
                        <a:rPr lang="sk-SK" sz="1400">
                          <a:effectLst/>
                        </a:rPr>
                        <a:t>:53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</a:rPr>
                        <a:t>15</a:t>
                      </a:r>
                      <a:r>
                        <a:rPr lang="sk-SK" sz="1400">
                          <a:effectLst/>
                        </a:rPr>
                        <a:t>:42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</a:rPr>
                        <a:t>10</a:t>
                      </a:r>
                      <a:r>
                        <a:rPr lang="sk-SK" sz="1400">
                          <a:effectLst/>
                        </a:rPr>
                        <a:t>:32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rgbClr val="FF0000"/>
                          </a:solidFill>
                          <a:effectLst/>
                        </a:rPr>
                        <a:t>5</a:t>
                      </a:r>
                      <a:r>
                        <a:rPr lang="sk-SK" sz="1400" dirty="0">
                          <a:effectLst/>
                        </a:rPr>
                        <a:t>:35</a:t>
                      </a:r>
                      <a:endParaRPr lang="sk-SK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27653838"/>
                  </a:ext>
                </a:extLst>
              </a:tr>
              <a:tr h="3049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</a:rPr>
                        <a:t>Running </a:t>
                      </a:r>
                      <a:r>
                        <a:rPr lang="sk-SK" sz="1600" dirty="0" err="1">
                          <a:effectLst/>
                        </a:rPr>
                        <a:t>for</a:t>
                      </a:r>
                      <a:r>
                        <a:rPr lang="sk-SK" sz="1600" dirty="0">
                          <a:effectLst/>
                        </a:rPr>
                        <a:t> </a:t>
                      </a:r>
                      <a:r>
                        <a:rPr lang="sk-SK" sz="1600" dirty="0" err="1" smtClean="0">
                          <a:effectLst/>
                        </a:rPr>
                        <a:t>public</a:t>
                      </a:r>
                      <a:r>
                        <a:rPr lang="sk-SK" sz="1600" dirty="0" smtClean="0">
                          <a:effectLst/>
                        </a:rPr>
                        <a:t> </a:t>
                      </a:r>
                      <a:r>
                        <a:rPr lang="sk-SK" sz="1600" dirty="0" err="1" smtClean="0">
                          <a:effectLst/>
                        </a:rPr>
                        <a:t>office</a:t>
                      </a:r>
                      <a:r>
                        <a:rPr lang="sk-SK" sz="1600" dirty="0" smtClean="0">
                          <a:effectLst/>
                        </a:rPr>
                        <a:t> </a:t>
                      </a:r>
                      <a:endParaRPr lang="sk-SK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</a:rPr>
                        <a:t>10</a:t>
                      </a:r>
                      <a:r>
                        <a:rPr lang="sk-SK" sz="1400">
                          <a:effectLst/>
                        </a:rPr>
                        <a:t>:22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</a:rPr>
                        <a:t>6</a:t>
                      </a:r>
                      <a:r>
                        <a:rPr lang="sk-SK" sz="1400">
                          <a:effectLst/>
                        </a:rPr>
                        <a:t>:17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</a:rPr>
                        <a:t>5</a:t>
                      </a:r>
                      <a:r>
                        <a:rPr lang="sk-SK" sz="1400">
                          <a:effectLst/>
                        </a:rPr>
                        <a:t>:17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rgbClr val="FF0000"/>
                          </a:solidFill>
                          <a:effectLst/>
                        </a:rPr>
                        <a:t>2</a:t>
                      </a:r>
                      <a:r>
                        <a:rPr lang="sk-SK" sz="1400" dirty="0">
                          <a:effectLst/>
                        </a:rPr>
                        <a:t>:14</a:t>
                      </a:r>
                      <a:endParaRPr lang="sk-SK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17397663"/>
                  </a:ext>
                </a:extLst>
              </a:tr>
            </a:tbl>
          </a:graphicData>
        </a:graphic>
      </p:graphicFrame>
      <p:sp>
        <p:nvSpPr>
          <p:cNvPr id="10" name="Subtitle 2"/>
          <p:cNvSpPr txBox="1">
            <a:spLocks/>
          </p:cNvSpPr>
          <p:nvPr/>
        </p:nvSpPr>
        <p:spPr>
          <a:xfrm>
            <a:off x="1524000" y="1298053"/>
            <a:ext cx="6400800" cy="7871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Public participation</a:t>
            </a:r>
            <a:r>
              <a:rPr lang="sk-SK" sz="24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:</a:t>
            </a:r>
            <a:r>
              <a:rPr lang="en-US" sz="24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 </a:t>
            </a:r>
            <a:br>
              <a:rPr lang="en-US" sz="24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</a:br>
            <a:r>
              <a:rPr lang="en-US" sz="24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self-perception</a:t>
            </a:r>
            <a:r>
              <a:rPr lang="sk-SK" sz="24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 </a:t>
            </a:r>
            <a:r>
              <a:rPr lang="sk-SK" sz="2400" b="1" dirty="0" err="1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vs</a:t>
            </a:r>
            <a:r>
              <a:rPr lang="sk-SK" sz="24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. reality</a:t>
            </a:r>
            <a:endParaRPr lang="sk-SK" sz="2400" b="1" dirty="0">
              <a:solidFill>
                <a:srgbClr val="3366FF"/>
              </a:solidFill>
              <a:latin typeface="Montserrat"/>
              <a:ea typeface="+mj-ea"/>
              <a:cs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2082652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1371600" y="532700"/>
            <a:ext cx="6400800" cy="6407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k-SK" sz="1400" spc="300" dirty="0" smtClean="0">
                <a:solidFill>
                  <a:prstClr val="white"/>
                </a:solidFill>
                <a:latin typeface="Montserrat"/>
                <a:cs typeface="Montserrat"/>
              </a:rPr>
              <a:t>SLOVAKIA </a:t>
            </a:r>
            <a:endParaRPr lang="sk-SK" sz="1400" spc="300" dirty="0">
              <a:solidFill>
                <a:prstClr val="white"/>
              </a:solidFill>
              <a:latin typeface="Montserrat"/>
              <a:cs typeface="Montserrat"/>
            </a:endParaRPr>
          </a:p>
          <a:p>
            <a:pPr marL="0" indent="0" algn="ctr">
              <a:buNone/>
            </a:pPr>
            <a:r>
              <a:rPr lang="sk-SK" sz="1400" spc="300" dirty="0">
                <a:solidFill>
                  <a:prstClr val="white"/>
                </a:solidFill>
                <a:latin typeface="Montserrat"/>
                <a:cs typeface="Montserrat"/>
              </a:rPr>
              <a:t>status, trends and challenges of the civil cociety</a:t>
            </a:r>
          </a:p>
          <a:p>
            <a:pPr marL="0" indent="0" algn="ctr">
              <a:buNone/>
            </a:pPr>
            <a:endParaRPr lang="en-US" sz="1400" spc="300" dirty="0">
              <a:solidFill>
                <a:prstClr val="white"/>
              </a:solidFill>
              <a:latin typeface="Montserrat"/>
              <a:cs typeface="Montserrat"/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1371600" y="3489611"/>
            <a:ext cx="6400800" cy="23108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endParaRPr lang="sk-SK" sz="900" b="1" dirty="0">
              <a:solidFill>
                <a:srgbClr val="FFFFFF"/>
              </a:solidFill>
              <a:latin typeface="Montserrat"/>
              <a:cs typeface="Montserrat"/>
            </a:endParaRPr>
          </a:p>
          <a:p>
            <a:pPr marL="0" indent="0" algn="ctr">
              <a:buFont typeface="Arial"/>
              <a:buNone/>
            </a:pPr>
            <a:endParaRPr lang="en-US" sz="2000" b="1" dirty="0">
              <a:solidFill>
                <a:srgbClr val="FFFFFF"/>
              </a:solidFill>
              <a:latin typeface="Montserrat"/>
              <a:cs typeface="Montserrat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85800" y="1173488"/>
            <a:ext cx="7772400" cy="0"/>
          </a:xfrm>
          <a:prstGeom prst="line">
            <a:avLst/>
          </a:prstGeom>
          <a:ln w="3175" cmpd="sng">
            <a:solidFill>
              <a:srgbClr val="FFFFF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/>
        </p:nvSpPr>
        <p:spPr>
          <a:xfrm>
            <a:off x="685800" y="2716489"/>
            <a:ext cx="7772400" cy="15462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>
                <a:solidFill>
                  <a:prstClr val="white"/>
                </a:solidFill>
                <a:latin typeface="Montserrat"/>
                <a:cs typeface="Montserrat"/>
              </a:rPr>
              <a:t>NGOs</a:t>
            </a:r>
            <a:endParaRPr lang="en-US" sz="4000" b="1" dirty="0">
              <a:solidFill>
                <a:prstClr val="white"/>
              </a:solidFill>
              <a:latin typeface="Montserrat"/>
              <a:cs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145601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1371600" y="532699"/>
            <a:ext cx="6400800" cy="954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k-SK" sz="1500" spc="300" dirty="0" smtClean="0">
                <a:solidFill>
                  <a:srgbClr val="B3001B"/>
                </a:solidFill>
                <a:latin typeface="Montserrat"/>
                <a:cs typeface="Montserrat"/>
              </a:rPr>
              <a:t>SLOVAKIA </a:t>
            </a:r>
          </a:p>
          <a:p>
            <a:pPr marL="0" indent="0" algn="ctr">
              <a:buNone/>
            </a:pPr>
            <a:r>
              <a:rPr lang="sk-SK" sz="1500" spc="300" dirty="0" smtClean="0">
                <a:solidFill>
                  <a:srgbClr val="B3001B"/>
                </a:solidFill>
                <a:latin typeface="Montserrat"/>
                <a:cs typeface="Montserrat"/>
              </a:rPr>
              <a:t>status</a:t>
            </a:r>
            <a:r>
              <a:rPr lang="sk-SK" sz="1500" spc="300" dirty="0">
                <a:solidFill>
                  <a:srgbClr val="B3001B"/>
                </a:solidFill>
                <a:latin typeface="Montserrat"/>
                <a:cs typeface="Montserrat"/>
              </a:rPr>
              <a:t>, trends and challenges of the </a:t>
            </a:r>
            <a:r>
              <a:rPr lang="sk-SK" sz="1500" spc="300" dirty="0" smtClean="0">
                <a:solidFill>
                  <a:srgbClr val="B3001B"/>
                </a:solidFill>
                <a:latin typeface="Montserrat"/>
                <a:cs typeface="Montserrat"/>
              </a:rPr>
              <a:t>civil </a:t>
            </a:r>
            <a:r>
              <a:rPr lang="sk-SK" sz="1500" spc="300" dirty="0">
                <a:solidFill>
                  <a:srgbClr val="B3001B"/>
                </a:solidFill>
                <a:latin typeface="Montserrat"/>
                <a:cs typeface="Montserrat"/>
              </a:rPr>
              <a:t>c</a:t>
            </a:r>
            <a:r>
              <a:rPr lang="sk-SK" sz="1500" spc="300" dirty="0" smtClean="0">
                <a:solidFill>
                  <a:srgbClr val="B3001B"/>
                </a:solidFill>
                <a:latin typeface="Montserrat"/>
                <a:cs typeface="Montserrat"/>
              </a:rPr>
              <a:t>ociety</a:t>
            </a:r>
            <a:endParaRPr lang="sk-SK" sz="1500" spc="300" dirty="0">
              <a:solidFill>
                <a:srgbClr val="B3001B"/>
              </a:solidFill>
              <a:latin typeface="Montserrat"/>
              <a:cs typeface="Montserrat"/>
            </a:endParaRPr>
          </a:p>
          <a:p>
            <a:pPr marL="0" indent="0" algn="ctr">
              <a:buFont typeface="Arial"/>
              <a:buNone/>
            </a:pPr>
            <a:endParaRPr lang="sk-SK" sz="1400" spc="300" dirty="0" smtClean="0">
              <a:solidFill>
                <a:srgbClr val="B3001B"/>
              </a:solidFill>
              <a:latin typeface="Montserrat"/>
              <a:cs typeface="Montserrat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822960" y="1316102"/>
            <a:ext cx="7470648" cy="9963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58</a:t>
            </a:r>
            <a:r>
              <a:rPr lang="sk-SK" sz="24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,</a:t>
            </a:r>
            <a:r>
              <a:rPr lang="en-US" sz="24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000 registered NGOs in Slovakia</a:t>
            </a:r>
            <a:r>
              <a:rPr lang="sk-SK" sz="24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 (2016)</a:t>
            </a:r>
            <a:endParaRPr lang="en-US" sz="2400" b="1" dirty="0" smtClean="0">
              <a:solidFill>
                <a:srgbClr val="3366FF"/>
              </a:solidFill>
              <a:latin typeface="Montserrat"/>
              <a:ea typeface="+mj-ea"/>
              <a:cs typeface="Montserrat"/>
            </a:endParaRPr>
          </a:p>
          <a:p>
            <a:pPr marL="0" indent="0">
              <a:buNone/>
            </a:pPr>
            <a:endParaRPr lang="en-GB" sz="1400" b="1" dirty="0" smtClean="0">
              <a:solidFill>
                <a:srgbClr val="3366FF"/>
              </a:solidFill>
              <a:latin typeface="Montserrat"/>
              <a:ea typeface="+mj-ea"/>
              <a:cs typeface="Montserrat"/>
            </a:endParaRPr>
          </a:p>
          <a:p>
            <a:pPr marL="0" indent="0">
              <a:buNone/>
            </a:pPr>
            <a:r>
              <a:rPr lang="en-GB" sz="16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Density </a:t>
            </a:r>
            <a:r>
              <a:rPr lang="en-GB" sz="1600" b="1" dirty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of NGOs in selected countries </a:t>
            </a:r>
            <a:r>
              <a:rPr lang="en-GB" sz="16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(</a:t>
            </a:r>
            <a:r>
              <a:rPr lang="en-US" sz="1600" b="1" dirty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#</a:t>
            </a:r>
            <a:r>
              <a:rPr lang="en-GB" sz="16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 </a:t>
            </a:r>
            <a:r>
              <a:rPr lang="en-GB" sz="1600" b="1" dirty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of NGOs per 1000 inhabitants)</a:t>
            </a:r>
            <a:r>
              <a:rPr lang="en-US" sz="1600" b="1" dirty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 </a:t>
            </a:r>
            <a:endParaRPr lang="sk-SK" sz="1600" b="1" dirty="0">
              <a:solidFill>
                <a:srgbClr val="3366FF"/>
              </a:solidFill>
              <a:latin typeface="Montserrat"/>
              <a:ea typeface="+mj-ea"/>
              <a:cs typeface="Montserrat"/>
            </a:endParaRPr>
          </a:p>
          <a:p>
            <a:pPr marL="0" indent="0" algn="ctr">
              <a:buFont typeface="Arial"/>
              <a:buNone/>
            </a:pPr>
            <a:endParaRPr lang="sk-SK" sz="1400" b="1" dirty="0">
              <a:solidFill>
                <a:srgbClr val="3366FF"/>
              </a:solidFill>
              <a:latin typeface="Montserrat"/>
              <a:ea typeface="+mj-ea"/>
              <a:cs typeface="Montserrat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685800" y="1173488"/>
            <a:ext cx="7772400" cy="0"/>
          </a:xfrm>
          <a:prstGeom prst="line">
            <a:avLst/>
          </a:prstGeom>
          <a:ln w="3175" cmpd="sng">
            <a:solidFill>
              <a:srgbClr val="B3001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" name="Picture 9"/>
          <p:cNvPicPr/>
          <p:nvPr/>
        </p:nvPicPr>
        <p:blipFill>
          <a:blip r:embed="rId2"/>
          <a:stretch>
            <a:fillRect/>
          </a:stretch>
        </p:blipFill>
        <p:spPr>
          <a:xfrm>
            <a:off x="685800" y="2312453"/>
            <a:ext cx="7772400" cy="4091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59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1371600" y="532699"/>
            <a:ext cx="6400800" cy="954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k-SK" sz="1500" spc="300" dirty="0" smtClean="0">
                <a:solidFill>
                  <a:srgbClr val="B3001B"/>
                </a:solidFill>
                <a:latin typeface="Montserrat"/>
                <a:cs typeface="Montserrat"/>
              </a:rPr>
              <a:t>SLOVAKIA </a:t>
            </a:r>
          </a:p>
          <a:p>
            <a:pPr marL="0" indent="0" algn="ctr">
              <a:buNone/>
            </a:pPr>
            <a:r>
              <a:rPr lang="sk-SK" sz="1500" spc="300" dirty="0" smtClean="0">
                <a:solidFill>
                  <a:srgbClr val="B3001B"/>
                </a:solidFill>
                <a:latin typeface="Montserrat"/>
                <a:cs typeface="Montserrat"/>
              </a:rPr>
              <a:t>status</a:t>
            </a:r>
            <a:r>
              <a:rPr lang="sk-SK" sz="1500" spc="300" dirty="0">
                <a:solidFill>
                  <a:srgbClr val="B3001B"/>
                </a:solidFill>
                <a:latin typeface="Montserrat"/>
                <a:cs typeface="Montserrat"/>
              </a:rPr>
              <a:t>, trends and challenges of the </a:t>
            </a:r>
            <a:r>
              <a:rPr lang="sk-SK" sz="1500" spc="300" dirty="0" smtClean="0">
                <a:solidFill>
                  <a:srgbClr val="B3001B"/>
                </a:solidFill>
                <a:latin typeface="Montserrat"/>
                <a:cs typeface="Montserrat"/>
              </a:rPr>
              <a:t>civil </a:t>
            </a:r>
            <a:r>
              <a:rPr lang="sk-SK" sz="1500" spc="300" dirty="0">
                <a:solidFill>
                  <a:srgbClr val="B3001B"/>
                </a:solidFill>
                <a:latin typeface="Montserrat"/>
                <a:cs typeface="Montserrat"/>
              </a:rPr>
              <a:t>c</a:t>
            </a:r>
            <a:r>
              <a:rPr lang="sk-SK" sz="1500" spc="300" dirty="0" smtClean="0">
                <a:solidFill>
                  <a:srgbClr val="B3001B"/>
                </a:solidFill>
                <a:latin typeface="Montserrat"/>
                <a:cs typeface="Montserrat"/>
              </a:rPr>
              <a:t>ociety</a:t>
            </a:r>
            <a:endParaRPr lang="sk-SK" sz="1500" spc="300" dirty="0">
              <a:solidFill>
                <a:srgbClr val="B3001B"/>
              </a:solidFill>
              <a:latin typeface="Montserrat"/>
              <a:cs typeface="Montserrat"/>
            </a:endParaRPr>
          </a:p>
          <a:p>
            <a:pPr marL="0" indent="0" algn="ctr">
              <a:buFont typeface="Arial"/>
              <a:buNone/>
            </a:pPr>
            <a:endParaRPr lang="sk-SK" sz="1400" spc="300" dirty="0" smtClean="0">
              <a:solidFill>
                <a:srgbClr val="B3001B"/>
              </a:solidFill>
              <a:latin typeface="Montserrat"/>
              <a:cs typeface="Montserrat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371600" y="1316102"/>
            <a:ext cx="6400800" cy="9963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Sustainability index</a:t>
            </a:r>
          </a:p>
          <a:p>
            <a:pPr marL="0" indent="0">
              <a:buNone/>
            </a:pPr>
            <a:endParaRPr lang="en-GB" sz="1400" b="1" dirty="0" smtClean="0">
              <a:solidFill>
                <a:srgbClr val="3366FF"/>
              </a:solidFill>
              <a:latin typeface="Montserrat"/>
              <a:ea typeface="+mj-ea"/>
              <a:cs typeface="Montserrat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685800" y="1173488"/>
            <a:ext cx="7772400" cy="0"/>
          </a:xfrm>
          <a:prstGeom prst="line">
            <a:avLst/>
          </a:prstGeom>
          <a:ln w="3175" cmpd="sng">
            <a:solidFill>
              <a:srgbClr val="B3001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image05.pn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685801" y="1717965"/>
            <a:ext cx="7772399" cy="2641600"/>
          </a:xfrm>
          <a:prstGeom prst="rect">
            <a:avLst/>
          </a:prstGeom>
          <a:ln/>
        </p:spPr>
      </p:pic>
      <p:sp>
        <p:nvSpPr>
          <p:cNvPr id="12" name="Subtitle 2"/>
          <p:cNvSpPr txBox="1">
            <a:spLocks/>
          </p:cNvSpPr>
          <p:nvPr/>
        </p:nvSpPr>
        <p:spPr>
          <a:xfrm>
            <a:off x="685802" y="4405865"/>
            <a:ext cx="7772398" cy="21611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200" b="1" i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The </a:t>
            </a:r>
            <a:r>
              <a:rPr lang="en-GB" sz="1200" b="1" i="1" dirty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2015 CSO Sustainability Index for Central and Eastern Europe, USAID</a:t>
            </a:r>
            <a:endParaRPr lang="en-US" sz="1200" b="1" i="1" dirty="0">
              <a:solidFill>
                <a:srgbClr val="3366FF"/>
              </a:solidFill>
              <a:latin typeface="Montserrat"/>
              <a:ea typeface="+mj-ea"/>
              <a:cs typeface="Montserrat"/>
            </a:endParaRPr>
          </a:p>
          <a:p>
            <a:pPr marL="0" indent="0">
              <a:buNone/>
            </a:pPr>
            <a:endParaRPr lang="en-GB" sz="1400" b="1" dirty="0">
              <a:solidFill>
                <a:srgbClr val="3366FF"/>
              </a:solidFill>
              <a:latin typeface="Montserrat"/>
              <a:ea typeface="+mj-ea"/>
              <a:cs typeface="Montserrat"/>
            </a:endParaRPr>
          </a:p>
          <a:p>
            <a:r>
              <a:rPr lang="en-GB" sz="1400" b="1" dirty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N</a:t>
            </a:r>
            <a:r>
              <a:rPr lang="en-GB" sz="14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umerous </a:t>
            </a:r>
            <a:r>
              <a:rPr lang="en-GB" sz="1400" b="1" dirty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capacity building tools and activities delivered to NGOs in recent years</a:t>
            </a:r>
          </a:p>
          <a:p>
            <a:r>
              <a:rPr lang="en-GB" sz="14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Focus – strategic </a:t>
            </a:r>
            <a:r>
              <a:rPr lang="en-GB" sz="1400" b="1" dirty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planning, organisational stability and fundraising/income base</a:t>
            </a:r>
          </a:p>
          <a:p>
            <a:r>
              <a:rPr lang="en-GB" sz="14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Sustainability </a:t>
            </a:r>
            <a:r>
              <a:rPr lang="en-GB" sz="1400" b="1" dirty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of CSOs continues to be a serious issue</a:t>
            </a:r>
          </a:p>
          <a:p>
            <a:r>
              <a:rPr lang="en-GB" sz="14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Main </a:t>
            </a:r>
            <a:r>
              <a:rPr lang="en-GB" sz="1400" b="1" dirty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reason </a:t>
            </a:r>
            <a:r>
              <a:rPr lang="en-GB" sz="14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- </a:t>
            </a:r>
            <a:r>
              <a:rPr lang="en-GB" sz="1400" b="1" u="sng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unavailability </a:t>
            </a:r>
            <a:r>
              <a:rPr lang="en-GB" sz="1400" b="1" u="sng" dirty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of resources for investment in CSOs’ </a:t>
            </a:r>
            <a:r>
              <a:rPr lang="en-GB" sz="1400" b="1" u="sng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development</a:t>
            </a:r>
            <a:endParaRPr lang="en-GB" sz="1400" b="1" u="sng" dirty="0">
              <a:solidFill>
                <a:srgbClr val="3366FF"/>
              </a:solidFill>
              <a:latin typeface="Montserrat"/>
              <a:ea typeface="+mj-ea"/>
              <a:cs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97426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1371600" y="532700"/>
            <a:ext cx="6400800" cy="6407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k-SK" sz="1400" spc="300" dirty="0" smtClean="0">
                <a:solidFill>
                  <a:prstClr val="white"/>
                </a:solidFill>
                <a:latin typeface="Montserrat"/>
                <a:cs typeface="Montserrat"/>
              </a:rPr>
              <a:t>SLOVAKIA </a:t>
            </a:r>
            <a:endParaRPr lang="sk-SK" sz="1400" spc="300" dirty="0">
              <a:solidFill>
                <a:prstClr val="white"/>
              </a:solidFill>
              <a:latin typeface="Montserrat"/>
              <a:cs typeface="Montserrat"/>
            </a:endParaRPr>
          </a:p>
          <a:p>
            <a:pPr marL="0" indent="0" algn="ctr">
              <a:buNone/>
            </a:pPr>
            <a:r>
              <a:rPr lang="sk-SK" sz="1400" spc="300" dirty="0">
                <a:solidFill>
                  <a:prstClr val="white"/>
                </a:solidFill>
                <a:latin typeface="Montserrat"/>
                <a:cs typeface="Montserrat"/>
              </a:rPr>
              <a:t>status, trends and challenges of the civil cociety</a:t>
            </a:r>
          </a:p>
          <a:p>
            <a:pPr marL="0" indent="0" algn="ctr">
              <a:buNone/>
            </a:pPr>
            <a:endParaRPr lang="en-US" sz="1400" spc="300" dirty="0">
              <a:solidFill>
                <a:prstClr val="white"/>
              </a:solidFill>
              <a:latin typeface="Montserrat"/>
              <a:cs typeface="Montserrat"/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1371600" y="3489611"/>
            <a:ext cx="6400800" cy="23108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endParaRPr lang="sk-SK" sz="900" b="1" dirty="0">
              <a:solidFill>
                <a:srgbClr val="FFFFFF"/>
              </a:solidFill>
              <a:latin typeface="Montserrat"/>
              <a:cs typeface="Montserrat"/>
            </a:endParaRPr>
          </a:p>
          <a:p>
            <a:pPr marL="0" indent="0" algn="ctr">
              <a:buFont typeface="Arial"/>
              <a:buNone/>
            </a:pPr>
            <a:endParaRPr lang="en-US" sz="2000" b="1" dirty="0">
              <a:solidFill>
                <a:srgbClr val="FFFFFF"/>
              </a:solidFill>
              <a:latin typeface="Montserrat"/>
              <a:cs typeface="Montserrat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85800" y="1173488"/>
            <a:ext cx="7772400" cy="0"/>
          </a:xfrm>
          <a:prstGeom prst="line">
            <a:avLst/>
          </a:prstGeom>
          <a:ln w="3175" cmpd="sng">
            <a:solidFill>
              <a:srgbClr val="FFFFF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/>
        </p:nvSpPr>
        <p:spPr>
          <a:xfrm>
            <a:off x="685800" y="2716489"/>
            <a:ext cx="7772400" cy="15462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>
                <a:solidFill>
                  <a:prstClr val="white"/>
                </a:solidFill>
                <a:latin typeface="Montserrat"/>
                <a:cs typeface="Montserrat"/>
              </a:rPr>
              <a:t>NGOs </a:t>
            </a:r>
            <a:r>
              <a:rPr lang="en-GB" sz="4000" b="1" dirty="0">
                <a:solidFill>
                  <a:prstClr val="white"/>
                </a:solidFill>
                <a:latin typeface="Montserrat"/>
                <a:cs typeface="Montserrat"/>
              </a:rPr>
              <a:t>&amp; Civil Society </a:t>
            </a:r>
            <a:endParaRPr lang="sk-SK" sz="4000" b="1" dirty="0">
              <a:solidFill>
                <a:prstClr val="white"/>
              </a:solidFill>
              <a:latin typeface="Montserrat"/>
              <a:cs typeface="Montserrat"/>
            </a:endParaRPr>
          </a:p>
          <a:p>
            <a:endParaRPr lang="en-US" sz="4000" b="1" dirty="0" smtClean="0">
              <a:solidFill>
                <a:prstClr val="white"/>
              </a:solidFill>
              <a:latin typeface="Montserrat"/>
              <a:cs typeface="Montserrat"/>
            </a:endParaRPr>
          </a:p>
          <a:p>
            <a:r>
              <a:rPr lang="en-US" sz="4000" b="1" dirty="0">
                <a:solidFill>
                  <a:prstClr val="white"/>
                </a:solidFill>
                <a:latin typeface="Montserrat"/>
                <a:cs typeface="Montserrat"/>
              </a:rPr>
              <a:t>C</a:t>
            </a:r>
            <a:r>
              <a:rPr lang="en-US" sz="4000" b="1" dirty="0" smtClean="0">
                <a:solidFill>
                  <a:prstClr val="white"/>
                </a:solidFill>
                <a:latin typeface="Montserrat"/>
                <a:cs typeface="Montserrat"/>
              </a:rPr>
              <a:t>hallenges and responses</a:t>
            </a:r>
            <a:endParaRPr lang="en-US" sz="4000" b="1" dirty="0">
              <a:solidFill>
                <a:prstClr val="white"/>
              </a:solidFill>
              <a:latin typeface="Montserrat"/>
              <a:cs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3286687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1371600" y="532699"/>
            <a:ext cx="6400800" cy="954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k-SK" sz="1500" spc="300" dirty="0" smtClean="0">
                <a:solidFill>
                  <a:srgbClr val="B3001B"/>
                </a:solidFill>
                <a:latin typeface="Montserrat"/>
                <a:cs typeface="Montserrat"/>
              </a:rPr>
              <a:t>SLOVAKIA </a:t>
            </a:r>
          </a:p>
          <a:p>
            <a:pPr marL="0" indent="0" algn="ctr">
              <a:buNone/>
            </a:pPr>
            <a:r>
              <a:rPr lang="sk-SK" sz="1500" spc="300" dirty="0" smtClean="0">
                <a:solidFill>
                  <a:srgbClr val="B3001B"/>
                </a:solidFill>
                <a:latin typeface="Montserrat"/>
                <a:cs typeface="Montserrat"/>
              </a:rPr>
              <a:t>status</a:t>
            </a:r>
            <a:r>
              <a:rPr lang="sk-SK" sz="1500" spc="300" dirty="0">
                <a:solidFill>
                  <a:srgbClr val="B3001B"/>
                </a:solidFill>
                <a:latin typeface="Montserrat"/>
                <a:cs typeface="Montserrat"/>
              </a:rPr>
              <a:t>, trends and challenges of the </a:t>
            </a:r>
            <a:r>
              <a:rPr lang="sk-SK" sz="1500" spc="300" dirty="0" smtClean="0">
                <a:solidFill>
                  <a:srgbClr val="B3001B"/>
                </a:solidFill>
                <a:latin typeface="Montserrat"/>
                <a:cs typeface="Montserrat"/>
              </a:rPr>
              <a:t>civil </a:t>
            </a:r>
            <a:r>
              <a:rPr lang="sk-SK" sz="1500" spc="300" dirty="0">
                <a:solidFill>
                  <a:srgbClr val="B3001B"/>
                </a:solidFill>
                <a:latin typeface="Montserrat"/>
                <a:cs typeface="Montserrat"/>
              </a:rPr>
              <a:t>c</a:t>
            </a:r>
            <a:r>
              <a:rPr lang="sk-SK" sz="1500" spc="300" dirty="0" smtClean="0">
                <a:solidFill>
                  <a:srgbClr val="B3001B"/>
                </a:solidFill>
                <a:latin typeface="Montserrat"/>
                <a:cs typeface="Montserrat"/>
              </a:rPr>
              <a:t>ociety</a:t>
            </a:r>
            <a:endParaRPr lang="sk-SK" sz="1500" spc="300" dirty="0">
              <a:solidFill>
                <a:srgbClr val="B3001B"/>
              </a:solidFill>
              <a:latin typeface="Montserrat"/>
              <a:cs typeface="Montserrat"/>
            </a:endParaRPr>
          </a:p>
          <a:p>
            <a:pPr marL="0" indent="0" algn="ctr">
              <a:buFont typeface="Arial"/>
              <a:buNone/>
            </a:pPr>
            <a:endParaRPr lang="sk-SK" sz="1400" spc="300" dirty="0" smtClean="0">
              <a:solidFill>
                <a:srgbClr val="B3001B"/>
              </a:solidFill>
              <a:latin typeface="Montserrat"/>
              <a:cs typeface="Montserrat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438727" y="1814277"/>
            <a:ext cx="8571346" cy="46604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400" b="1" dirty="0">
              <a:solidFill>
                <a:srgbClr val="3366FF"/>
              </a:solidFill>
              <a:latin typeface="Montserrat"/>
              <a:ea typeface="+mj-ea"/>
              <a:cs typeface="Montserrat"/>
            </a:endParaRPr>
          </a:p>
          <a:p>
            <a:pPr>
              <a:spcBef>
                <a:spcPts val="1200"/>
              </a:spcBef>
            </a:pPr>
            <a:r>
              <a:rPr lang="en-GB" sz="20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Corruption </a:t>
            </a:r>
            <a:r>
              <a:rPr lang="en-GB" sz="2000" b="1" dirty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and </a:t>
            </a:r>
            <a:r>
              <a:rPr lang="sk-SK" sz="20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mal</a:t>
            </a:r>
            <a:r>
              <a:rPr lang="en-GB" sz="20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functioning </a:t>
            </a:r>
            <a:r>
              <a:rPr lang="en-GB" sz="2000" b="1" dirty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state</a:t>
            </a:r>
          </a:p>
          <a:p>
            <a:pPr lvl="0">
              <a:spcBef>
                <a:spcPts val="1200"/>
              </a:spcBef>
            </a:pPr>
            <a:r>
              <a:rPr lang="en-GB" sz="2000" b="1" dirty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S</a:t>
            </a:r>
            <a:r>
              <a:rPr lang="en-GB" sz="20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ocio-economic </a:t>
            </a:r>
            <a:r>
              <a:rPr lang="en-GB" sz="2000" b="1" dirty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issues </a:t>
            </a:r>
            <a:endParaRPr lang="en-GB" sz="2000" b="1" dirty="0" smtClean="0">
              <a:solidFill>
                <a:srgbClr val="3366FF"/>
              </a:solidFill>
              <a:latin typeface="Montserrat"/>
              <a:ea typeface="+mj-ea"/>
              <a:cs typeface="Montserrat"/>
            </a:endParaRPr>
          </a:p>
          <a:p>
            <a:pPr lvl="0">
              <a:spcBef>
                <a:spcPts val="1200"/>
              </a:spcBef>
            </a:pPr>
            <a:r>
              <a:rPr lang="en-US" sz="20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Un</a:t>
            </a:r>
            <a:r>
              <a:rPr lang="sk-SK" sz="20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-</a:t>
            </a:r>
            <a:r>
              <a:rPr lang="en-US" sz="20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civil society and information war </a:t>
            </a:r>
            <a:endParaRPr lang="sk-SK" sz="2000" b="1" dirty="0">
              <a:solidFill>
                <a:srgbClr val="3366FF"/>
              </a:solidFill>
              <a:latin typeface="Montserrat"/>
              <a:ea typeface="+mj-ea"/>
              <a:cs typeface="Montserrat"/>
            </a:endParaRPr>
          </a:p>
          <a:p>
            <a:pPr lvl="0">
              <a:spcBef>
                <a:spcPts val="1200"/>
              </a:spcBef>
            </a:pPr>
            <a:r>
              <a:rPr lang="en-GB" sz="2000" b="1" dirty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E</a:t>
            </a:r>
            <a:r>
              <a:rPr lang="en-GB" sz="20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stablishment </a:t>
            </a:r>
            <a:r>
              <a:rPr lang="en-GB" sz="2000" b="1" dirty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of </a:t>
            </a:r>
            <a:r>
              <a:rPr lang="en-GB" sz="20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conditions </a:t>
            </a:r>
            <a:r>
              <a:rPr lang="en-GB" sz="2000" b="1" dirty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for autonomous existence of civil society </a:t>
            </a:r>
            <a:r>
              <a:rPr lang="en-GB" sz="20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structures</a:t>
            </a:r>
            <a:endParaRPr lang="sk-SK" sz="2000" b="1" dirty="0">
              <a:solidFill>
                <a:srgbClr val="3366FF"/>
              </a:solidFill>
              <a:latin typeface="Montserrat"/>
              <a:ea typeface="+mj-ea"/>
              <a:cs typeface="Montserrat"/>
            </a:endParaRPr>
          </a:p>
          <a:p>
            <a:pPr lvl="0">
              <a:spcBef>
                <a:spcPts val="1200"/>
              </a:spcBef>
            </a:pPr>
            <a:r>
              <a:rPr lang="en-GB" sz="2000" b="1" dirty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S</a:t>
            </a:r>
            <a:r>
              <a:rPr lang="en-GB" sz="20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trengthening </a:t>
            </a:r>
            <a:r>
              <a:rPr lang="sk-SK" sz="20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of </a:t>
            </a:r>
            <a:r>
              <a:rPr lang="sk-SK" sz="2000" b="1" dirty="0" err="1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the</a:t>
            </a:r>
            <a:r>
              <a:rPr lang="sk-SK" sz="2000" b="1" dirty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 </a:t>
            </a:r>
            <a:r>
              <a:rPr lang="en-GB" sz="20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link</a:t>
            </a:r>
            <a:r>
              <a:rPr lang="sk-SK" sz="20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s </a:t>
            </a:r>
            <a:r>
              <a:rPr lang="sk-SK" sz="2000" b="1" dirty="0" err="1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between</a:t>
            </a:r>
            <a:r>
              <a:rPr lang="en-GB" sz="20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 state </a:t>
            </a:r>
            <a:r>
              <a:rPr lang="en-GB" sz="2000" b="1" dirty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and </a:t>
            </a:r>
            <a:r>
              <a:rPr lang="en-GB" sz="20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CSOs</a:t>
            </a:r>
            <a:endParaRPr lang="sk-SK" sz="2000" b="1" dirty="0">
              <a:solidFill>
                <a:srgbClr val="3366FF"/>
              </a:solidFill>
              <a:latin typeface="Montserrat"/>
              <a:ea typeface="+mj-ea"/>
              <a:cs typeface="Montserrat"/>
            </a:endParaRPr>
          </a:p>
          <a:p>
            <a:pPr>
              <a:spcBef>
                <a:spcPts val="1200"/>
              </a:spcBef>
            </a:pPr>
            <a:r>
              <a:rPr lang="en-GB" sz="2000" b="1" dirty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P</a:t>
            </a:r>
            <a:r>
              <a:rPr lang="en-GB" sz="20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ro-active </a:t>
            </a:r>
            <a:r>
              <a:rPr lang="en-GB" sz="2000" b="1" dirty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communication </a:t>
            </a:r>
            <a:endParaRPr lang="en-GB" sz="2000" b="1" dirty="0" smtClean="0">
              <a:solidFill>
                <a:srgbClr val="3366FF"/>
              </a:solidFill>
              <a:latin typeface="Montserrat"/>
              <a:ea typeface="+mj-ea"/>
              <a:cs typeface="Montserrat"/>
            </a:endParaRPr>
          </a:p>
          <a:p>
            <a:pPr>
              <a:spcBef>
                <a:spcPts val="1200"/>
              </a:spcBef>
            </a:pPr>
            <a:r>
              <a:rPr lang="en-GB" sz="20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Maintaining </a:t>
            </a:r>
            <a:r>
              <a:rPr lang="en-GB" sz="2000" b="1" dirty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the </a:t>
            </a:r>
            <a:r>
              <a:rPr lang="en-GB" sz="20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watchdog role of CSOs</a:t>
            </a:r>
            <a:endParaRPr lang="sk-SK" sz="2000" b="1" dirty="0">
              <a:solidFill>
                <a:srgbClr val="3366FF"/>
              </a:solidFill>
              <a:latin typeface="Montserrat"/>
              <a:ea typeface="+mj-ea"/>
              <a:cs typeface="Montserrat"/>
            </a:endParaRPr>
          </a:p>
          <a:p>
            <a:pPr marL="0" indent="0">
              <a:buNone/>
            </a:pPr>
            <a:endParaRPr lang="sk-SK" sz="1600" b="1" dirty="0">
              <a:solidFill>
                <a:srgbClr val="3366FF"/>
              </a:solidFill>
              <a:latin typeface="Montserrat"/>
              <a:ea typeface="+mj-ea"/>
              <a:cs typeface="Montserrat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685800" y="1173488"/>
            <a:ext cx="7772400" cy="0"/>
          </a:xfrm>
          <a:prstGeom prst="line">
            <a:avLst/>
          </a:prstGeom>
          <a:ln w="3175" cmpd="sng">
            <a:solidFill>
              <a:srgbClr val="B3001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Subtitle 2"/>
          <p:cNvSpPr txBox="1">
            <a:spLocks/>
          </p:cNvSpPr>
          <p:nvPr/>
        </p:nvSpPr>
        <p:spPr>
          <a:xfrm>
            <a:off x="1524000" y="1298053"/>
            <a:ext cx="6400800" cy="7871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Challenges for </a:t>
            </a:r>
            <a:r>
              <a:rPr lang="sk-SK" sz="2400" b="1" dirty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c</a:t>
            </a:r>
            <a:r>
              <a:rPr lang="en-US" sz="2400" b="1" dirty="0" err="1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ivil</a:t>
            </a:r>
            <a:r>
              <a:rPr lang="en-US" sz="24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 society</a:t>
            </a:r>
            <a:endParaRPr lang="sk-SK" sz="2400" b="1" dirty="0">
              <a:solidFill>
                <a:srgbClr val="3366FF"/>
              </a:solidFill>
              <a:latin typeface="Montserrat"/>
              <a:ea typeface="+mj-ea"/>
              <a:cs typeface="Montserrat"/>
            </a:endParaRPr>
          </a:p>
          <a:p>
            <a:pPr marL="0" indent="0" algn="ctr">
              <a:buFont typeface="Arial"/>
              <a:buNone/>
            </a:pPr>
            <a:endParaRPr lang="sk-SK" sz="2400" dirty="0" smtClean="0">
              <a:solidFill>
                <a:srgbClr val="3366FF"/>
              </a:solidFill>
              <a:latin typeface="Montserrat"/>
              <a:cs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98787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1371600" y="532699"/>
            <a:ext cx="6400800" cy="954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k-SK" sz="1500" spc="300" dirty="0" smtClean="0">
                <a:solidFill>
                  <a:srgbClr val="B3001B"/>
                </a:solidFill>
                <a:latin typeface="Montserrat"/>
                <a:cs typeface="Montserrat"/>
              </a:rPr>
              <a:t>SLOVAKIA </a:t>
            </a:r>
          </a:p>
          <a:p>
            <a:pPr marL="0" indent="0" algn="ctr">
              <a:buNone/>
            </a:pPr>
            <a:r>
              <a:rPr lang="sk-SK" sz="1500" spc="300" dirty="0" smtClean="0">
                <a:solidFill>
                  <a:srgbClr val="B3001B"/>
                </a:solidFill>
                <a:latin typeface="Montserrat"/>
                <a:cs typeface="Montserrat"/>
              </a:rPr>
              <a:t>status</a:t>
            </a:r>
            <a:r>
              <a:rPr lang="sk-SK" sz="1500" spc="300" dirty="0">
                <a:solidFill>
                  <a:srgbClr val="B3001B"/>
                </a:solidFill>
                <a:latin typeface="Montserrat"/>
                <a:cs typeface="Montserrat"/>
              </a:rPr>
              <a:t>, trends and challenges of the </a:t>
            </a:r>
            <a:r>
              <a:rPr lang="sk-SK" sz="1500" spc="300" dirty="0" smtClean="0">
                <a:solidFill>
                  <a:srgbClr val="B3001B"/>
                </a:solidFill>
                <a:latin typeface="Montserrat"/>
                <a:cs typeface="Montserrat"/>
              </a:rPr>
              <a:t>civil </a:t>
            </a:r>
            <a:r>
              <a:rPr lang="sk-SK" sz="1500" spc="300" dirty="0">
                <a:solidFill>
                  <a:srgbClr val="B3001B"/>
                </a:solidFill>
                <a:latin typeface="Montserrat"/>
                <a:cs typeface="Montserrat"/>
              </a:rPr>
              <a:t>c</a:t>
            </a:r>
            <a:r>
              <a:rPr lang="sk-SK" sz="1500" spc="300" dirty="0" smtClean="0">
                <a:solidFill>
                  <a:srgbClr val="B3001B"/>
                </a:solidFill>
                <a:latin typeface="Montserrat"/>
                <a:cs typeface="Montserrat"/>
              </a:rPr>
              <a:t>ociety</a:t>
            </a:r>
            <a:endParaRPr lang="sk-SK" sz="1500" spc="300" dirty="0">
              <a:solidFill>
                <a:srgbClr val="B3001B"/>
              </a:solidFill>
              <a:latin typeface="Montserrat"/>
              <a:cs typeface="Montserrat"/>
            </a:endParaRPr>
          </a:p>
          <a:p>
            <a:pPr marL="0" indent="0" algn="ctr">
              <a:buFont typeface="Arial"/>
              <a:buNone/>
            </a:pPr>
            <a:endParaRPr lang="sk-SK" sz="1400" spc="300" dirty="0" smtClean="0">
              <a:solidFill>
                <a:srgbClr val="B3001B"/>
              </a:solidFill>
              <a:latin typeface="Montserrat"/>
              <a:cs typeface="Montserrat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387927" y="2232560"/>
            <a:ext cx="8571346" cy="42790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400" b="1" dirty="0">
              <a:solidFill>
                <a:srgbClr val="3366FF"/>
              </a:solidFill>
              <a:latin typeface="Montserrat"/>
              <a:ea typeface="+mj-ea"/>
              <a:cs typeface="Montserrat"/>
            </a:endParaRPr>
          </a:p>
          <a:p>
            <a:pPr lvl="0">
              <a:spcBef>
                <a:spcPts val="1200"/>
              </a:spcBef>
            </a:pPr>
            <a:r>
              <a:rPr lang="en-GB" sz="1800" b="1" dirty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support </a:t>
            </a:r>
            <a:r>
              <a:rPr lang="en-GB" sz="18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t</a:t>
            </a:r>
            <a:r>
              <a:rPr lang="sk-SK" sz="18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o t</a:t>
            </a:r>
            <a:r>
              <a:rPr lang="en-GB" sz="18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he </a:t>
            </a:r>
            <a:r>
              <a:rPr lang="en-GB" sz="1800" b="1" dirty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critical mass of CSO activities that focus on public participation, democratic advocacy and social innovation</a:t>
            </a:r>
            <a:endParaRPr lang="sk-SK" sz="1800" b="1" dirty="0">
              <a:solidFill>
                <a:srgbClr val="3366FF"/>
              </a:solidFill>
              <a:latin typeface="Montserrat"/>
              <a:ea typeface="+mj-ea"/>
              <a:cs typeface="Montserrat"/>
            </a:endParaRPr>
          </a:p>
          <a:p>
            <a:pPr lvl="0">
              <a:spcBef>
                <a:spcPts val="1200"/>
              </a:spcBef>
            </a:pPr>
            <a:r>
              <a:rPr lang="en-GB" sz="1800" b="1" dirty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robust support to </a:t>
            </a:r>
            <a:r>
              <a:rPr lang="sk-SK" sz="1800" b="1" dirty="0" err="1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grassroot</a:t>
            </a:r>
            <a:r>
              <a:rPr lang="en-GB" sz="18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, community</a:t>
            </a:r>
            <a:r>
              <a:rPr lang="sk-SK" sz="18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-</a:t>
            </a:r>
            <a:r>
              <a:rPr lang="en-GB" sz="18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based </a:t>
            </a:r>
            <a:r>
              <a:rPr lang="en-GB" sz="1800" b="1" dirty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action to empower responsible citizenship, Roma inclusion, youth </a:t>
            </a:r>
            <a:r>
              <a:rPr lang="sk-SK" sz="1800" b="1" dirty="0" err="1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empowerment</a:t>
            </a:r>
            <a:r>
              <a:rPr lang="en-GB" sz="18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 </a:t>
            </a:r>
            <a:endParaRPr lang="sk-SK" sz="1800" b="1" dirty="0">
              <a:solidFill>
                <a:srgbClr val="3366FF"/>
              </a:solidFill>
              <a:latin typeface="Montserrat"/>
              <a:ea typeface="+mj-ea"/>
              <a:cs typeface="Montserrat"/>
            </a:endParaRPr>
          </a:p>
          <a:p>
            <a:pPr>
              <a:spcBef>
                <a:spcPts val="1200"/>
              </a:spcBef>
            </a:pPr>
            <a:r>
              <a:rPr lang="en-GB" sz="1800" b="1" dirty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enabling strategic initiatives of CSOs to focus on </a:t>
            </a:r>
            <a:r>
              <a:rPr lang="en-GB" sz="18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policy </a:t>
            </a:r>
            <a:r>
              <a:rPr lang="en-GB" sz="1800" b="1" dirty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development and capacity building </a:t>
            </a:r>
            <a:endParaRPr lang="en-GB" sz="1800" b="1" dirty="0" smtClean="0">
              <a:solidFill>
                <a:srgbClr val="3366FF"/>
              </a:solidFill>
              <a:latin typeface="Montserrat"/>
              <a:ea typeface="+mj-ea"/>
              <a:cs typeface="Montserrat"/>
            </a:endParaRPr>
          </a:p>
          <a:p>
            <a:pPr>
              <a:spcBef>
                <a:spcPts val="1200"/>
              </a:spcBef>
            </a:pPr>
            <a:r>
              <a:rPr lang="en-GB" sz="18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enabling </a:t>
            </a:r>
            <a:r>
              <a:rPr lang="en-GB" sz="1800" b="1" dirty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flexible reaction to ad-hoc emerging needs and cases</a:t>
            </a:r>
            <a:endParaRPr lang="sk-SK" sz="1800" b="1" dirty="0">
              <a:solidFill>
                <a:srgbClr val="3366FF"/>
              </a:solidFill>
              <a:latin typeface="Montserrat"/>
              <a:ea typeface="+mj-ea"/>
              <a:cs typeface="Montserrat"/>
            </a:endParaRPr>
          </a:p>
          <a:p>
            <a:pPr lvl="0">
              <a:spcBef>
                <a:spcPts val="1200"/>
              </a:spcBef>
            </a:pPr>
            <a:endParaRPr lang="sk-SK" sz="1800" b="1" dirty="0">
              <a:solidFill>
                <a:srgbClr val="3366FF"/>
              </a:solidFill>
              <a:latin typeface="Montserrat"/>
              <a:ea typeface="+mj-ea"/>
              <a:cs typeface="Montserrat"/>
            </a:endParaRPr>
          </a:p>
          <a:p>
            <a:pPr marL="0" indent="0">
              <a:buNone/>
            </a:pPr>
            <a:endParaRPr lang="sk-SK" sz="1400" b="1" dirty="0">
              <a:solidFill>
                <a:srgbClr val="3366FF"/>
              </a:solidFill>
              <a:latin typeface="Montserrat"/>
              <a:ea typeface="+mj-ea"/>
              <a:cs typeface="Montserrat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685800" y="1173488"/>
            <a:ext cx="7772400" cy="0"/>
          </a:xfrm>
          <a:prstGeom prst="line">
            <a:avLst/>
          </a:prstGeom>
          <a:ln w="3175" cmpd="sng">
            <a:solidFill>
              <a:srgbClr val="B3001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Subtitle 2"/>
          <p:cNvSpPr txBox="1">
            <a:spLocks/>
          </p:cNvSpPr>
          <p:nvPr/>
        </p:nvSpPr>
        <p:spPr>
          <a:xfrm>
            <a:off x="1089891" y="1323484"/>
            <a:ext cx="6400800" cy="8043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The </a:t>
            </a:r>
            <a:r>
              <a:rPr lang="en-GB" sz="2400" b="1" dirty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responses…as we see them:</a:t>
            </a:r>
            <a:endParaRPr lang="sk-SK" sz="2400" b="1" dirty="0">
              <a:solidFill>
                <a:srgbClr val="3366FF"/>
              </a:solidFill>
              <a:latin typeface="Montserrat"/>
              <a:ea typeface="+mj-ea"/>
              <a:cs typeface="Montserrat"/>
            </a:endParaRPr>
          </a:p>
          <a:p>
            <a:pPr marL="0" indent="0" algn="ctr">
              <a:buFont typeface="Arial"/>
              <a:buNone/>
            </a:pPr>
            <a:endParaRPr lang="sk-SK" sz="2400" dirty="0" smtClean="0">
              <a:solidFill>
                <a:srgbClr val="3366FF"/>
              </a:solidFill>
              <a:latin typeface="Montserrat"/>
              <a:cs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3021184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685800" y="1173488"/>
            <a:ext cx="7772400" cy="0"/>
          </a:xfrm>
          <a:prstGeom prst="line">
            <a:avLst/>
          </a:prstGeom>
          <a:ln w="3175" cmpd="sng">
            <a:solidFill>
              <a:srgbClr val="FFFFF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/>
        </p:nvSpPr>
        <p:spPr>
          <a:xfrm>
            <a:off x="685800" y="3051068"/>
            <a:ext cx="7772400" cy="15462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solidFill>
                  <a:prstClr val="white"/>
                </a:solidFill>
                <a:latin typeface="Montserrat"/>
                <a:cs typeface="Montserrat"/>
              </a:rPr>
              <a:t>Thanks </a:t>
            </a:r>
            <a:r>
              <a:rPr lang="en-GB" sz="4000" b="1" dirty="0">
                <a:solidFill>
                  <a:prstClr val="white"/>
                </a:solidFill>
                <a:latin typeface="Montserrat"/>
                <a:cs typeface="Montserrat"/>
              </a:rPr>
              <a:t>&amp; Questions</a:t>
            </a:r>
            <a:endParaRPr lang="sk-SK" sz="4000" b="1" dirty="0">
              <a:solidFill>
                <a:prstClr val="white"/>
              </a:solidFill>
              <a:latin typeface="Montserrat"/>
              <a:cs typeface="Montserrat"/>
            </a:endParaRPr>
          </a:p>
          <a:p>
            <a:r>
              <a:rPr lang="en-US" sz="4000" b="1" dirty="0" smtClean="0">
                <a:solidFill>
                  <a:prstClr val="white"/>
                </a:solidFill>
                <a:latin typeface="Montserrat"/>
                <a:cs typeface="Montserrat"/>
              </a:rPr>
              <a:t> </a:t>
            </a:r>
            <a:endParaRPr lang="en-US" sz="4000" b="1" dirty="0">
              <a:solidFill>
                <a:prstClr val="white"/>
              </a:solidFill>
              <a:latin typeface="Montserrat"/>
              <a:cs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255432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622" y="1524310"/>
            <a:ext cx="8229600" cy="4525963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Content Placeholder 3" descr="Dasato-log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5" b="1115"/>
          <a:stretch>
            <a:fillRect/>
          </a:stretch>
        </p:blipFill>
        <p:spPr>
          <a:xfrm>
            <a:off x="456622" y="1252727"/>
            <a:ext cx="8230178" cy="4526281"/>
          </a:xfrm>
          <a:prstGeom prst="rect">
            <a:avLst/>
          </a:prstGeom>
        </p:spPr>
      </p:pic>
      <p:sp>
        <p:nvSpPr>
          <p:cNvPr id="5" name="Subtitle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k-SK" sz="1500" spc="300" dirty="0" smtClean="0">
                <a:solidFill>
                  <a:srgbClr val="B3001B"/>
                </a:solidFill>
                <a:latin typeface="Montserrat"/>
                <a:cs typeface="Montserrat"/>
              </a:rPr>
              <a:t>SLOVAKIA </a:t>
            </a:r>
          </a:p>
          <a:p>
            <a:pPr marL="0" indent="0" algn="ctr">
              <a:buNone/>
            </a:pPr>
            <a:r>
              <a:rPr lang="sk-SK" sz="1500" spc="300" dirty="0" smtClean="0">
                <a:solidFill>
                  <a:srgbClr val="B3001B"/>
                </a:solidFill>
                <a:latin typeface="Montserrat"/>
                <a:cs typeface="Montserrat"/>
              </a:rPr>
              <a:t>status</a:t>
            </a:r>
            <a:r>
              <a:rPr lang="sk-SK" sz="1500" spc="300" dirty="0">
                <a:solidFill>
                  <a:srgbClr val="B3001B"/>
                </a:solidFill>
                <a:latin typeface="Montserrat"/>
                <a:cs typeface="Montserrat"/>
              </a:rPr>
              <a:t>, trends and challenges of the </a:t>
            </a:r>
            <a:r>
              <a:rPr lang="sk-SK" sz="1500" spc="300" dirty="0" smtClean="0">
                <a:solidFill>
                  <a:srgbClr val="B3001B"/>
                </a:solidFill>
                <a:latin typeface="Montserrat"/>
                <a:cs typeface="Montserrat"/>
              </a:rPr>
              <a:t>civil </a:t>
            </a:r>
            <a:r>
              <a:rPr lang="sk-SK" sz="1500" spc="300" dirty="0">
                <a:solidFill>
                  <a:srgbClr val="B3001B"/>
                </a:solidFill>
                <a:latin typeface="Montserrat"/>
                <a:cs typeface="Montserrat"/>
              </a:rPr>
              <a:t>c</a:t>
            </a:r>
            <a:r>
              <a:rPr lang="sk-SK" sz="1500" spc="300" dirty="0" smtClean="0">
                <a:solidFill>
                  <a:srgbClr val="B3001B"/>
                </a:solidFill>
                <a:latin typeface="Montserrat"/>
                <a:cs typeface="Montserrat"/>
              </a:rPr>
              <a:t>ociety</a:t>
            </a:r>
            <a:endParaRPr lang="sk-SK" sz="1500" spc="300" dirty="0">
              <a:solidFill>
                <a:srgbClr val="B3001B"/>
              </a:solidFill>
              <a:latin typeface="Montserrat"/>
              <a:cs typeface="Montserrat"/>
            </a:endParaRPr>
          </a:p>
          <a:p>
            <a:pPr marL="0" indent="0" algn="ctr">
              <a:buFont typeface="Arial"/>
              <a:buNone/>
            </a:pPr>
            <a:endParaRPr lang="sk-SK" sz="1400" spc="300" dirty="0" smtClean="0">
              <a:solidFill>
                <a:srgbClr val="B3001B"/>
              </a:solidFill>
              <a:latin typeface="Montserrat"/>
              <a:cs typeface="Montserrat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85800" y="1173488"/>
            <a:ext cx="7772400" cy="0"/>
          </a:xfrm>
          <a:prstGeom prst="line">
            <a:avLst/>
          </a:prstGeom>
          <a:ln w="3175" cmpd="sng">
            <a:solidFill>
              <a:srgbClr val="B3001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557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1371600" y="532700"/>
            <a:ext cx="6400800" cy="6407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k-SK" sz="1400" spc="300" dirty="0" smtClean="0">
                <a:solidFill>
                  <a:prstClr val="white"/>
                </a:solidFill>
                <a:latin typeface="Montserrat"/>
                <a:cs typeface="Montserrat"/>
              </a:rPr>
              <a:t>SLOVAKIA </a:t>
            </a:r>
            <a:endParaRPr lang="sk-SK" sz="1400" spc="300" dirty="0">
              <a:solidFill>
                <a:prstClr val="white"/>
              </a:solidFill>
              <a:latin typeface="Montserrat"/>
              <a:cs typeface="Montserrat"/>
            </a:endParaRPr>
          </a:p>
          <a:p>
            <a:pPr marL="0" indent="0" algn="ctr">
              <a:buNone/>
            </a:pPr>
            <a:r>
              <a:rPr lang="sk-SK" sz="1400" spc="300" dirty="0">
                <a:solidFill>
                  <a:prstClr val="white"/>
                </a:solidFill>
                <a:latin typeface="Montserrat"/>
                <a:cs typeface="Montserrat"/>
              </a:rPr>
              <a:t>status, trends and challenges of the civil cociety</a:t>
            </a:r>
          </a:p>
          <a:p>
            <a:pPr marL="0" indent="0" algn="ctr">
              <a:buNone/>
            </a:pPr>
            <a:endParaRPr lang="en-US" sz="1400" spc="300" dirty="0">
              <a:solidFill>
                <a:prstClr val="white"/>
              </a:solidFill>
              <a:latin typeface="Montserrat"/>
              <a:cs typeface="Montserrat"/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1078992" y="2012047"/>
            <a:ext cx="7168896" cy="37303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endParaRPr lang="sk-SK" sz="900" b="1" dirty="0">
              <a:solidFill>
                <a:srgbClr val="FFFFFF"/>
              </a:solidFill>
              <a:latin typeface="Montserrat"/>
              <a:cs typeface="Montserrat"/>
            </a:endParaRPr>
          </a:p>
          <a:p>
            <a:pPr marL="0" indent="0" algn="ctr">
              <a:buNone/>
            </a:pPr>
            <a:r>
              <a:rPr lang="en-GB" sz="1800" dirty="0">
                <a:solidFill>
                  <a:srgbClr val="FFFFFF"/>
                </a:solidFill>
                <a:latin typeface="Montserrat"/>
                <a:cs typeface="Montserrat"/>
              </a:rPr>
              <a:t>Analytical study </a:t>
            </a:r>
            <a:endParaRPr lang="sk-SK" sz="1800" dirty="0" smtClean="0">
              <a:solidFill>
                <a:srgbClr val="FFFFFF"/>
              </a:solidFill>
              <a:latin typeface="Montserrat"/>
              <a:cs typeface="Montserrat"/>
            </a:endParaRPr>
          </a:p>
          <a:p>
            <a:pPr marL="0" indent="0" algn="ctr">
              <a:buNone/>
            </a:pPr>
            <a:r>
              <a:rPr lang="en-GB" sz="2400" b="1" dirty="0" smtClean="0">
                <a:solidFill>
                  <a:srgbClr val="FFFFFF"/>
                </a:solidFill>
                <a:latin typeface="Montserrat"/>
                <a:cs typeface="Montserrat"/>
              </a:rPr>
              <a:t>State </a:t>
            </a:r>
            <a:r>
              <a:rPr lang="en-GB" sz="2400" b="1" dirty="0">
                <a:solidFill>
                  <a:srgbClr val="FFFFFF"/>
                </a:solidFill>
                <a:latin typeface="Montserrat"/>
                <a:cs typeface="Montserrat"/>
              </a:rPr>
              <a:t>of affairs, trends, needs and possibilities for development of civil Society in </a:t>
            </a:r>
            <a:r>
              <a:rPr lang="en-GB" sz="2400" b="1" dirty="0" smtClean="0">
                <a:solidFill>
                  <a:srgbClr val="FFFFFF"/>
                </a:solidFill>
                <a:latin typeface="Montserrat"/>
                <a:cs typeface="Montserrat"/>
              </a:rPr>
              <a:t>Slovakia</a:t>
            </a:r>
            <a:endParaRPr lang="sk-SK" sz="2400" dirty="0" smtClean="0">
              <a:solidFill>
                <a:srgbClr val="FFFFFF"/>
              </a:solidFill>
              <a:latin typeface="Montserrat"/>
              <a:cs typeface="Montserrat"/>
            </a:endParaRPr>
          </a:p>
          <a:p>
            <a:pPr marL="0" indent="0" algn="ctr">
              <a:buNone/>
            </a:pPr>
            <a:r>
              <a:rPr lang="en-GB" sz="1800" dirty="0" smtClean="0">
                <a:solidFill>
                  <a:srgbClr val="FFFFFF"/>
                </a:solidFill>
                <a:latin typeface="Montserrat"/>
                <a:cs typeface="Montserrat"/>
              </a:rPr>
              <a:t>(</a:t>
            </a:r>
            <a:r>
              <a:rPr lang="en-GB" sz="1800" dirty="0">
                <a:solidFill>
                  <a:srgbClr val="FFFFFF"/>
                </a:solidFill>
                <a:latin typeface="Montserrat"/>
                <a:cs typeface="Montserrat"/>
              </a:rPr>
              <a:t>Institute for Public Affairs, PDCS, and </a:t>
            </a:r>
            <a:r>
              <a:rPr lang="en-GB" sz="1800" dirty="0" err="1">
                <a:solidFill>
                  <a:srgbClr val="FFFFFF"/>
                </a:solidFill>
                <a:latin typeface="Montserrat"/>
                <a:cs typeface="Montserrat"/>
              </a:rPr>
              <a:t>Center</a:t>
            </a:r>
            <a:r>
              <a:rPr lang="en-GB" sz="1800" dirty="0">
                <a:solidFill>
                  <a:srgbClr val="FFFFFF"/>
                </a:solidFill>
                <a:latin typeface="Montserrat"/>
                <a:cs typeface="Montserrat"/>
              </a:rPr>
              <a:t> for Philanthropy, 2016</a:t>
            </a:r>
            <a:r>
              <a:rPr lang="en-GB" sz="1800" dirty="0" smtClean="0">
                <a:solidFill>
                  <a:srgbClr val="FFFFFF"/>
                </a:solidFill>
                <a:latin typeface="Montserrat"/>
                <a:cs typeface="Montserrat"/>
              </a:rPr>
              <a:t>)</a:t>
            </a:r>
            <a:endParaRPr lang="sk-SK" sz="1800" dirty="0" smtClean="0">
              <a:solidFill>
                <a:srgbClr val="FFFFFF"/>
              </a:solidFill>
              <a:latin typeface="Montserrat"/>
              <a:cs typeface="Montserrat"/>
            </a:endParaRPr>
          </a:p>
          <a:p>
            <a:pPr marL="0" indent="0" algn="ctr">
              <a:buNone/>
            </a:pPr>
            <a:endParaRPr lang="sk-SK" sz="1800" dirty="0">
              <a:solidFill>
                <a:srgbClr val="FFFFFF"/>
              </a:solidFill>
              <a:latin typeface="Montserrat"/>
              <a:cs typeface="Montserrat"/>
            </a:endParaRPr>
          </a:p>
          <a:p>
            <a:pPr marL="0" indent="0" algn="ctr">
              <a:buNone/>
            </a:pPr>
            <a:r>
              <a:rPr lang="en-GB" sz="1800" dirty="0" err="1" smtClean="0">
                <a:solidFill>
                  <a:srgbClr val="FFFFFF"/>
                </a:solidFill>
                <a:latin typeface="Montserrat"/>
                <a:cs typeface="Montserrat"/>
              </a:rPr>
              <a:t>Commi</a:t>
            </a:r>
            <a:r>
              <a:rPr lang="sk-SK" sz="1800" dirty="0" err="1" smtClean="0">
                <a:solidFill>
                  <a:srgbClr val="FFFFFF"/>
                </a:solidFill>
                <a:latin typeface="Montserrat"/>
                <a:cs typeface="Montserrat"/>
              </a:rPr>
              <a:t>ssioned</a:t>
            </a:r>
            <a:r>
              <a:rPr lang="en-GB" sz="1800" dirty="0" smtClean="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lang="en-GB" sz="1800" dirty="0">
                <a:solidFill>
                  <a:srgbClr val="FFFFFF"/>
                </a:solidFill>
                <a:latin typeface="Montserrat"/>
                <a:cs typeface="Montserrat"/>
              </a:rPr>
              <a:t>by Ekopolis and </a:t>
            </a:r>
            <a:r>
              <a:rPr lang="en-GB" sz="1800" dirty="0" smtClean="0">
                <a:solidFill>
                  <a:srgbClr val="FFFFFF"/>
                </a:solidFill>
                <a:latin typeface="Montserrat"/>
                <a:cs typeface="Montserrat"/>
              </a:rPr>
              <a:t>OSF</a:t>
            </a:r>
            <a:r>
              <a:rPr lang="sk-SK" sz="1800" dirty="0" smtClean="0">
                <a:solidFill>
                  <a:srgbClr val="FFFFFF"/>
                </a:solidFill>
                <a:latin typeface="Montserrat"/>
                <a:cs typeface="Montserrat"/>
              </a:rPr>
              <a:t> under EEA Grants</a:t>
            </a:r>
            <a:endParaRPr lang="sk-SK" sz="1800" dirty="0">
              <a:solidFill>
                <a:srgbClr val="FFFFFF"/>
              </a:solidFill>
              <a:latin typeface="Montserrat"/>
              <a:cs typeface="Montserrat"/>
            </a:endParaRPr>
          </a:p>
          <a:p>
            <a:pPr marL="0" indent="0" algn="ctr">
              <a:buFont typeface="Arial"/>
              <a:buNone/>
            </a:pPr>
            <a:endParaRPr lang="en-US" sz="2000" b="1" dirty="0">
              <a:solidFill>
                <a:srgbClr val="FFFFFF"/>
              </a:solidFill>
              <a:latin typeface="Montserrat"/>
              <a:cs typeface="Montserrat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85800" y="1173488"/>
            <a:ext cx="7772400" cy="0"/>
          </a:xfrm>
          <a:prstGeom prst="line">
            <a:avLst/>
          </a:prstGeom>
          <a:ln w="3175" cmpd="sng">
            <a:solidFill>
              <a:srgbClr val="FFFFF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3357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1371600" y="532700"/>
            <a:ext cx="6400800" cy="6407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k-SK" sz="1400" spc="300" dirty="0" smtClean="0">
                <a:solidFill>
                  <a:prstClr val="white"/>
                </a:solidFill>
                <a:latin typeface="Montserrat"/>
                <a:cs typeface="Montserrat"/>
              </a:rPr>
              <a:t>SLOVAKIA </a:t>
            </a:r>
            <a:endParaRPr lang="sk-SK" sz="1400" spc="300" dirty="0">
              <a:solidFill>
                <a:prstClr val="white"/>
              </a:solidFill>
              <a:latin typeface="Montserrat"/>
              <a:cs typeface="Montserrat"/>
            </a:endParaRPr>
          </a:p>
          <a:p>
            <a:pPr marL="0" indent="0" algn="ctr">
              <a:buNone/>
            </a:pPr>
            <a:r>
              <a:rPr lang="sk-SK" sz="1400" spc="300" dirty="0">
                <a:solidFill>
                  <a:prstClr val="white"/>
                </a:solidFill>
                <a:latin typeface="Montserrat"/>
                <a:cs typeface="Montserrat"/>
              </a:rPr>
              <a:t>status, trends and challenges of the civil cociety</a:t>
            </a:r>
          </a:p>
          <a:p>
            <a:pPr marL="0" indent="0" algn="ctr">
              <a:buNone/>
            </a:pPr>
            <a:endParaRPr lang="en-US" sz="1400" spc="300" dirty="0">
              <a:solidFill>
                <a:prstClr val="white"/>
              </a:solidFill>
              <a:latin typeface="Montserrat"/>
              <a:cs typeface="Montserrat"/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1371600" y="3489611"/>
            <a:ext cx="6400800" cy="23108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endParaRPr lang="sk-SK" sz="900" b="1" dirty="0">
              <a:solidFill>
                <a:srgbClr val="FFFFFF"/>
              </a:solidFill>
              <a:latin typeface="Montserrat"/>
              <a:cs typeface="Montserrat"/>
            </a:endParaRPr>
          </a:p>
          <a:p>
            <a:pPr marL="0" indent="0" algn="ctr">
              <a:buFont typeface="Arial"/>
              <a:buNone/>
            </a:pPr>
            <a:endParaRPr lang="en-US" sz="2000" b="1" dirty="0">
              <a:solidFill>
                <a:srgbClr val="FFFFFF"/>
              </a:solidFill>
              <a:latin typeface="Montserrat"/>
              <a:cs typeface="Montserrat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85800" y="1173488"/>
            <a:ext cx="7772400" cy="0"/>
          </a:xfrm>
          <a:prstGeom prst="line">
            <a:avLst/>
          </a:prstGeom>
          <a:ln w="3175" cmpd="sng">
            <a:solidFill>
              <a:srgbClr val="FFFFF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/>
        </p:nvSpPr>
        <p:spPr>
          <a:xfrm>
            <a:off x="685800" y="2716489"/>
            <a:ext cx="7772400" cy="15462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sz="4000" b="1" dirty="0" smtClean="0">
                <a:solidFill>
                  <a:prstClr val="white"/>
                </a:solidFill>
                <a:latin typeface="Montserrat"/>
                <a:cs typeface="Montserrat"/>
              </a:rPr>
              <a:t>Society, people</a:t>
            </a:r>
            <a:r>
              <a:rPr lang="en-US" sz="4000" b="1" dirty="0" smtClean="0">
                <a:solidFill>
                  <a:prstClr val="white"/>
                </a:solidFill>
                <a:latin typeface="Montserrat"/>
                <a:cs typeface="Montserrat"/>
              </a:rPr>
              <a:t>’s concerns and mutual trust</a:t>
            </a:r>
            <a:endParaRPr lang="en-US" sz="4000" b="1" dirty="0">
              <a:solidFill>
                <a:prstClr val="white"/>
              </a:solidFill>
              <a:latin typeface="Montserrat"/>
              <a:cs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3236041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891" y="1940566"/>
            <a:ext cx="8211127" cy="4201615"/>
          </a:xfrm>
        </p:spPr>
        <p:txBody>
          <a:bodyPr>
            <a:normAutofit/>
          </a:bodyPr>
          <a:lstStyle/>
          <a:p>
            <a:endParaRPr lang="sk-SK" sz="2000" b="1" dirty="0" smtClean="0">
              <a:solidFill>
                <a:srgbClr val="3366FF"/>
              </a:solidFill>
              <a:latin typeface="Montserrat"/>
              <a:cs typeface="Montserrat"/>
            </a:endParaRPr>
          </a:p>
          <a:p>
            <a:pPr algn="l"/>
            <a:r>
              <a:rPr lang="sk-SK" sz="1600" b="1" dirty="0" smtClean="0">
                <a:solidFill>
                  <a:srgbClr val="3366FF"/>
                </a:solidFill>
                <a:latin typeface="Montserrat"/>
                <a:cs typeface="Montserrat"/>
              </a:rPr>
              <a:t>62 % </a:t>
            </a:r>
            <a:r>
              <a:rPr lang="sk-SK" sz="1600" b="1" dirty="0" err="1" smtClean="0">
                <a:solidFill>
                  <a:srgbClr val="3366FF"/>
                </a:solidFill>
                <a:latin typeface="Montserrat"/>
                <a:cs typeface="Montserrat"/>
              </a:rPr>
              <a:t>believe</a:t>
            </a:r>
            <a:r>
              <a:rPr lang="sk-SK" sz="1600" b="1" dirty="0" smtClean="0">
                <a:solidFill>
                  <a:srgbClr val="3366FF"/>
                </a:solidFill>
                <a:latin typeface="Montserrat"/>
                <a:cs typeface="Montserrat"/>
              </a:rPr>
              <a:t> </a:t>
            </a:r>
            <a:r>
              <a:rPr lang="sk-SK" sz="1600" b="1" dirty="0" err="1" smtClean="0">
                <a:solidFill>
                  <a:srgbClr val="3366FF"/>
                </a:solidFill>
                <a:latin typeface="Montserrat"/>
                <a:cs typeface="Montserrat"/>
              </a:rPr>
              <a:t>the</a:t>
            </a:r>
            <a:r>
              <a:rPr lang="sk-SK" sz="1600" b="1" dirty="0" smtClean="0">
                <a:solidFill>
                  <a:srgbClr val="3366FF"/>
                </a:solidFill>
                <a:latin typeface="Montserrat"/>
                <a:cs typeface="Montserrat"/>
              </a:rPr>
              <a:t> society </a:t>
            </a:r>
            <a:r>
              <a:rPr lang="sk-SK" sz="1600" b="1" dirty="0" err="1" smtClean="0">
                <a:solidFill>
                  <a:srgbClr val="3366FF"/>
                </a:solidFill>
                <a:latin typeface="Montserrat"/>
                <a:cs typeface="Montserrat"/>
              </a:rPr>
              <a:t>is</a:t>
            </a:r>
            <a:r>
              <a:rPr lang="sk-SK" sz="1600" b="1" dirty="0" smtClean="0">
                <a:solidFill>
                  <a:srgbClr val="3366FF"/>
                </a:solidFill>
                <a:latin typeface="Montserrat"/>
                <a:cs typeface="Montserrat"/>
              </a:rPr>
              <a:t> </a:t>
            </a:r>
            <a:r>
              <a:rPr lang="sk-SK" sz="1600" b="1" dirty="0" err="1" smtClean="0">
                <a:solidFill>
                  <a:srgbClr val="3366FF"/>
                </a:solidFill>
                <a:latin typeface="Montserrat"/>
                <a:cs typeface="Montserrat"/>
              </a:rPr>
              <a:t>not</a:t>
            </a:r>
            <a:r>
              <a:rPr lang="sk-SK" sz="1600" b="1" dirty="0" smtClean="0">
                <a:solidFill>
                  <a:srgbClr val="3366FF"/>
                </a:solidFill>
                <a:latin typeface="Montserrat"/>
                <a:cs typeface="Montserrat"/>
              </a:rPr>
              <a:t> </a:t>
            </a:r>
            <a:r>
              <a:rPr lang="sk-SK" sz="1600" b="1" dirty="0" err="1" smtClean="0">
                <a:solidFill>
                  <a:srgbClr val="3366FF"/>
                </a:solidFill>
                <a:latin typeface="Montserrat"/>
                <a:cs typeface="Montserrat"/>
              </a:rPr>
              <a:t>developing</a:t>
            </a:r>
            <a:r>
              <a:rPr lang="sk-SK" sz="1600" b="1" dirty="0" smtClean="0">
                <a:solidFill>
                  <a:srgbClr val="3366FF"/>
                </a:solidFill>
                <a:latin typeface="Montserrat"/>
                <a:cs typeface="Montserrat"/>
              </a:rPr>
              <a:t> in </a:t>
            </a:r>
            <a:r>
              <a:rPr lang="sk-SK" sz="1600" b="1" dirty="0" err="1" smtClean="0">
                <a:solidFill>
                  <a:srgbClr val="3366FF"/>
                </a:solidFill>
                <a:latin typeface="Montserrat"/>
                <a:cs typeface="Montserrat"/>
              </a:rPr>
              <a:t>the</a:t>
            </a:r>
            <a:r>
              <a:rPr lang="sk-SK" sz="1600" b="1" dirty="0" smtClean="0">
                <a:solidFill>
                  <a:srgbClr val="3366FF"/>
                </a:solidFill>
                <a:latin typeface="Montserrat"/>
                <a:cs typeface="Montserrat"/>
              </a:rPr>
              <a:t> </a:t>
            </a:r>
            <a:r>
              <a:rPr lang="sk-SK" sz="1600" b="1" dirty="0" err="1" smtClean="0">
                <a:solidFill>
                  <a:srgbClr val="3366FF"/>
                </a:solidFill>
                <a:latin typeface="Montserrat"/>
                <a:cs typeface="Montserrat"/>
              </a:rPr>
              <a:t>right</a:t>
            </a:r>
            <a:r>
              <a:rPr lang="sk-SK" sz="1600" b="1" dirty="0">
                <a:solidFill>
                  <a:srgbClr val="3366FF"/>
                </a:solidFill>
                <a:latin typeface="Montserrat"/>
                <a:cs typeface="Montserrat"/>
              </a:rPr>
              <a:t> </a:t>
            </a:r>
            <a:r>
              <a:rPr lang="sk-SK" sz="1600" b="1" dirty="0" err="1" smtClean="0">
                <a:solidFill>
                  <a:srgbClr val="3366FF"/>
                </a:solidFill>
                <a:latin typeface="Montserrat"/>
                <a:cs typeface="Montserrat"/>
              </a:rPr>
              <a:t>direction</a:t>
            </a:r>
            <a:r>
              <a:rPr lang="sk-SK" sz="1600" b="1" dirty="0" smtClean="0">
                <a:solidFill>
                  <a:srgbClr val="3366FF"/>
                </a:solidFill>
                <a:latin typeface="Montserrat"/>
                <a:cs typeface="Montserrat"/>
              </a:rPr>
              <a:t> </a:t>
            </a:r>
          </a:p>
          <a:p>
            <a:pPr algn="l"/>
            <a:r>
              <a:rPr lang="sk-SK" sz="1600" b="1" dirty="0" smtClean="0">
                <a:solidFill>
                  <a:srgbClr val="3366FF"/>
                </a:solidFill>
                <a:latin typeface="Montserrat"/>
                <a:cs typeface="Montserrat"/>
              </a:rPr>
              <a:t>(</a:t>
            </a:r>
            <a:r>
              <a:rPr lang="sk-SK" sz="1600" b="1" dirty="0" err="1" smtClean="0">
                <a:solidFill>
                  <a:srgbClr val="3366FF"/>
                </a:solidFill>
                <a:latin typeface="Montserrat"/>
                <a:cs typeface="Montserrat"/>
              </a:rPr>
              <a:t>June</a:t>
            </a:r>
            <a:r>
              <a:rPr lang="sk-SK" sz="1600" b="1" dirty="0" smtClean="0">
                <a:solidFill>
                  <a:srgbClr val="3366FF"/>
                </a:solidFill>
                <a:latin typeface="Montserrat"/>
                <a:cs typeface="Montserrat"/>
              </a:rPr>
              <a:t> </a:t>
            </a:r>
            <a:r>
              <a:rPr lang="sk-SK" sz="1600" b="1" dirty="0">
                <a:solidFill>
                  <a:srgbClr val="3366FF"/>
                </a:solidFill>
                <a:latin typeface="Montserrat"/>
                <a:cs typeface="Montserrat"/>
              </a:rPr>
              <a:t>2016</a:t>
            </a:r>
            <a:r>
              <a:rPr lang="sk-SK" sz="1600" b="1" dirty="0" smtClean="0">
                <a:solidFill>
                  <a:srgbClr val="3366FF"/>
                </a:solidFill>
                <a:latin typeface="Montserrat"/>
                <a:cs typeface="Montserrat"/>
              </a:rPr>
              <a:t>)</a:t>
            </a:r>
          </a:p>
          <a:p>
            <a:pPr algn="l"/>
            <a:endParaRPr lang="sk-SK" sz="1600" b="1" dirty="0">
              <a:solidFill>
                <a:srgbClr val="3366FF"/>
              </a:solidFill>
              <a:latin typeface="Montserrat"/>
              <a:cs typeface="Montserrat"/>
            </a:endParaRPr>
          </a:p>
          <a:p>
            <a:pPr algn="l"/>
            <a:endParaRPr lang="sk-SK" sz="1600" b="1" dirty="0">
              <a:solidFill>
                <a:srgbClr val="3366FF"/>
              </a:solidFill>
              <a:latin typeface="Montserrat"/>
              <a:cs typeface="Montserrat"/>
            </a:endParaRPr>
          </a:p>
          <a:p>
            <a:endParaRPr lang="sk-SK" sz="2000" b="1" dirty="0" smtClean="0">
              <a:solidFill>
                <a:srgbClr val="3366FF"/>
              </a:solidFill>
              <a:latin typeface="Montserrat"/>
              <a:cs typeface="Montserrat"/>
            </a:endParaRPr>
          </a:p>
          <a:p>
            <a:endParaRPr lang="sk-SK" sz="2000" b="1" dirty="0" smtClean="0">
              <a:solidFill>
                <a:srgbClr val="3366FF"/>
              </a:solidFill>
              <a:latin typeface="Montserrat"/>
              <a:cs typeface="Montserrat"/>
            </a:endParaRPr>
          </a:p>
          <a:p>
            <a:endParaRPr lang="en-US" sz="2000" b="1" dirty="0">
              <a:solidFill>
                <a:srgbClr val="3366FF"/>
              </a:solidFill>
              <a:latin typeface="Montserrat"/>
              <a:cs typeface="Montserrat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371600" y="532699"/>
            <a:ext cx="6400800" cy="954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k-SK" sz="1500" spc="300" dirty="0" smtClean="0">
                <a:solidFill>
                  <a:srgbClr val="B3001B"/>
                </a:solidFill>
                <a:latin typeface="Montserrat"/>
                <a:cs typeface="Montserrat"/>
              </a:rPr>
              <a:t>SLOVAKIA </a:t>
            </a:r>
          </a:p>
          <a:p>
            <a:pPr marL="0" indent="0" algn="ctr">
              <a:buNone/>
            </a:pPr>
            <a:r>
              <a:rPr lang="sk-SK" sz="1500" spc="300" dirty="0" smtClean="0">
                <a:solidFill>
                  <a:srgbClr val="B3001B"/>
                </a:solidFill>
                <a:latin typeface="Montserrat"/>
                <a:cs typeface="Montserrat"/>
              </a:rPr>
              <a:t>status</a:t>
            </a:r>
            <a:r>
              <a:rPr lang="sk-SK" sz="1500" spc="300" dirty="0">
                <a:solidFill>
                  <a:srgbClr val="B3001B"/>
                </a:solidFill>
                <a:latin typeface="Montserrat"/>
                <a:cs typeface="Montserrat"/>
              </a:rPr>
              <a:t>, trends and challenges of the </a:t>
            </a:r>
            <a:r>
              <a:rPr lang="sk-SK" sz="1500" spc="300" dirty="0" smtClean="0">
                <a:solidFill>
                  <a:srgbClr val="B3001B"/>
                </a:solidFill>
                <a:latin typeface="Montserrat"/>
                <a:cs typeface="Montserrat"/>
              </a:rPr>
              <a:t>civil </a:t>
            </a:r>
            <a:r>
              <a:rPr lang="sk-SK" sz="1500" spc="300" dirty="0">
                <a:solidFill>
                  <a:srgbClr val="B3001B"/>
                </a:solidFill>
                <a:latin typeface="Montserrat"/>
                <a:cs typeface="Montserrat"/>
              </a:rPr>
              <a:t>c</a:t>
            </a:r>
            <a:r>
              <a:rPr lang="sk-SK" sz="1500" spc="300" dirty="0" smtClean="0">
                <a:solidFill>
                  <a:srgbClr val="B3001B"/>
                </a:solidFill>
                <a:latin typeface="Montserrat"/>
                <a:cs typeface="Montserrat"/>
              </a:rPr>
              <a:t>ociety</a:t>
            </a:r>
            <a:endParaRPr lang="sk-SK" sz="1500" spc="300" dirty="0">
              <a:solidFill>
                <a:srgbClr val="B3001B"/>
              </a:solidFill>
              <a:latin typeface="Montserrat"/>
              <a:cs typeface="Montserrat"/>
            </a:endParaRPr>
          </a:p>
          <a:p>
            <a:pPr marL="0" indent="0" algn="ctr">
              <a:buFont typeface="Arial"/>
              <a:buNone/>
            </a:pPr>
            <a:endParaRPr lang="sk-SK" sz="1400" spc="300" dirty="0" smtClean="0">
              <a:solidFill>
                <a:srgbClr val="B3001B"/>
              </a:solidFill>
              <a:latin typeface="Montserrat"/>
              <a:cs typeface="Montserrat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371600" y="1383834"/>
            <a:ext cx="6400800" cy="5655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k-SK" sz="2400" b="1" dirty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P</a:t>
            </a:r>
            <a:r>
              <a:rPr lang="sk-SK" sz="24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eople</a:t>
            </a:r>
            <a:r>
              <a:rPr lang="en-US" sz="2400" b="1" dirty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’s concerns</a:t>
            </a:r>
            <a:endParaRPr lang="sk-SK" sz="2400" b="1" dirty="0">
              <a:solidFill>
                <a:srgbClr val="3366FF"/>
              </a:solidFill>
              <a:latin typeface="Montserrat"/>
              <a:ea typeface="+mj-ea"/>
              <a:cs typeface="Montserrat"/>
            </a:endParaRPr>
          </a:p>
          <a:p>
            <a:pPr marL="0" indent="0" algn="ctr">
              <a:buFont typeface="Arial"/>
              <a:buNone/>
            </a:pPr>
            <a:endParaRPr lang="sk-SK" sz="2400" dirty="0" smtClean="0">
              <a:solidFill>
                <a:srgbClr val="3366FF"/>
              </a:solidFill>
              <a:latin typeface="Montserrat"/>
              <a:cs typeface="Montserrat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685800" y="1173488"/>
            <a:ext cx="7772400" cy="0"/>
          </a:xfrm>
          <a:prstGeom prst="line">
            <a:avLst/>
          </a:prstGeom>
          <a:ln w="3175" cmpd="sng">
            <a:solidFill>
              <a:srgbClr val="B3001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3889624"/>
              </p:ext>
            </p:extLst>
          </p:nvPr>
        </p:nvGraphicFramePr>
        <p:xfrm>
          <a:off x="685800" y="3445160"/>
          <a:ext cx="7772400" cy="22640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24891">
                  <a:extLst>
                    <a:ext uri="{9D8B030D-6E8A-4147-A177-3AD203B41FA5}">
                      <a16:colId xmlns:a16="http://schemas.microsoft.com/office/drawing/2014/main" val="3385604296"/>
                    </a:ext>
                  </a:extLst>
                </a:gridCol>
                <a:gridCol w="960582">
                  <a:extLst>
                    <a:ext uri="{9D8B030D-6E8A-4147-A177-3AD203B41FA5}">
                      <a16:colId xmlns:a16="http://schemas.microsoft.com/office/drawing/2014/main" val="2728931259"/>
                    </a:ext>
                  </a:extLst>
                </a:gridCol>
                <a:gridCol w="960582">
                  <a:extLst>
                    <a:ext uri="{9D8B030D-6E8A-4147-A177-3AD203B41FA5}">
                      <a16:colId xmlns:a16="http://schemas.microsoft.com/office/drawing/2014/main" val="1095990993"/>
                    </a:ext>
                  </a:extLst>
                </a:gridCol>
                <a:gridCol w="1025236">
                  <a:extLst>
                    <a:ext uri="{9D8B030D-6E8A-4147-A177-3AD203B41FA5}">
                      <a16:colId xmlns:a16="http://schemas.microsoft.com/office/drawing/2014/main" val="3596996368"/>
                    </a:ext>
                  </a:extLst>
                </a:gridCol>
                <a:gridCol w="1108364">
                  <a:extLst>
                    <a:ext uri="{9D8B030D-6E8A-4147-A177-3AD203B41FA5}">
                      <a16:colId xmlns:a16="http://schemas.microsoft.com/office/drawing/2014/main" val="4110625651"/>
                    </a:ext>
                  </a:extLst>
                </a:gridCol>
                <a:gridCol w="997527">
                  <a:extLst>
                    <a:ext uri="{9D8B030D-6E8A-4147-A177-3AD203B41FA5}">
                      <a16:colId xmlns:a16="http://schemas.microsoft.com/office/drawing/2014/main" val="1706932359"/>
                    </a:ext>
                  </a:extLst>
                </a:gridCol>
                <a:gridCol w="995218">
                  <a:extLst>
                    <a:ext uri="{9D8B030D-6E8A-4147-A177-3AD203B41FA5}">
                      <a16:colId xmlns:a16="http://schemas.microsoft.com/office/drawing/2014/main" val="3555368933"/>
                    </a:ext>
                  </a:extLst>
                </a:gridCol>
              </a:tblGrid>
              <a:tr h="7862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000" dirty="0">
                          <a:effectLst/>
                        </a:rPr>
                        <a:t> </a:t>
                      </a:r>
                      <a:endParaRPr lang="sk-SK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000" dirty="0">
                          <a:effectLst/>
                        </a:rPr>
                        <a:t>1998</a:t>
                      </a:r>
                      <a:endParaRPr lang="sk-SK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000" dirty="0">
                          <a:effectLst/>
                        </a:rPr>
                        <a:t>2002</a:t>
                      </a:r>
                      <a:endParaRPr lang="sk-SK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000">
                          <a:effectLst/>
                        </a:rPr>
                        <a:t>2006</a:t>
                      </a:r>
                      <a:endParaRPr lang="sk-SK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000">
                          <a:effectLst/>
                        </a:rPr>
                        <a:t>2010</a:t>
                      </a:r>
                      <a:endParaRPr lang="sk-SK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000" dirty="0">
                          <a:effectLst/>
                        </a:rPr>
                        <a:t>2012</a:t>
                      </a:r>
                      <a:endParaRPr lang="sk-SK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000">
                          <a:effectLst/>
                        </a:rPr>
                        <a:t>2016</a:t>
                      </a:r>
                      <a:endParaRPr lang="sk-SK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19496722"/>
                  </a:ext>
                </a:extLst>
              </a:tr>
              <a:tr h="6916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000">
                          <a:effectLst/>
                        </a:rPr>
                        <a:t>Optimists %</a:t>
                      </a:r>
                      <a:endParaRPr lang="sk-SK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47</a:t>
                      </a:r>
                      <a:endParaRPr lang="sk-SK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000" dirty="0">
                          <a:effectLst/>
                        </a:rPr>
                        <a:t>37</a:t>
                      </a:r>
                      <a:endParaRPr lang="sk-SK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000" dirty="0">
                          <a:effectLst/>
                        </a:rPr>
                        <a:t>54</a:t>
                      </a:r>
                      <a:endParaRPr lang="sk-SK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000" dirty="0">
                          <a:effectLst/>
                        </a:rPr>
                        <a:t>40</a:t>
                      </a:r>
                      <a:endParaRPr lang="sk-SK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000" dirty="0">
                          <a:effectLst/>
                        </a:rPr>
                        <a:t>36</a:t>
                      </a:r>
                      <a:endParaRPr lang="sk-SK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000">
                          <a:effectLst/>
                        </a:rPr>
                        <a:t>34</a:t>
                      </a:r>
                      <a:endParaRPr lang="sk-SK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86179050"/>
                  </a:ext>
                </a:extLst>
              </a:tr>
              <a:tr h="7862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000" dirty="0">
                          <a:effectLst/>
                        </a:rPr>
                        <a:t>Pesimists %</a:t>
                      </a:r>
                      <a:endParaRPr lang="sk-SK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000" dirty="0">
                          <a:effectLst/>
                        </a:rPr>
                        <a:t>34</a:t>
                      </a:r>
                      <a:endParaRPr lang="sk-SK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000" dirty="0">
                          <a:effectLst/>
                        </a:rPr>
                        <a:t>46</a:t>
                      </a:r>
                      <a:endParaRPr lang="sk-SK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000" dirty="0">
                          <a:effectLst/>
                        </a:rPr>
                        <a:t>36</a:t>
                      </a:r>
                      <a:endParaRPr lang="sk-SK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000" b="1" dirty="0">
                          <a:effectLst/>
                        </a:rPr>
                        <a:t>47</a:t>
                      </a:r>
                      <a:endParaRPr lang="sk-SK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000" dirty="0">
                          <a:effectLst/>
                        </a:rPr>
                        <a:t>57</a:t>
                      </a:r>
                      <a:endParaRPr lang="sk-SK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400" b="1" dirty="0">
                          <a:effectLst/>
                        </a:rPr>
                        <a:t>62</a:t>
                      </a:r>
                      <a:endParaRPr lang="sk-SK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899027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827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1371600" y="532699"/>
            <a:ext cx="6400800" cy="954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k-SK" sz="1500" spc="300" dirty="0" smtClean="0">
                <a:solidFill>
                  <a:srgbClr val="B3001B"/>
                </a:solidFill>
                <a:latin typeface="Montserrat"/>
                <a:cs typeface="Montserrat"/>
              </a:rPr>
              <a:t>SLOVAKIA </a:t>
            </a:r>
          </a:p>
          <a:p>
            <a:pPr marL="0" indent="0" algn="ctr">
              <a:buNone/>
            </a:pPr>
            <a:r>
              <a:rPr lang="sk-SK" sz="1500" spc="300" dirty="0" smtClean="0">
                <a:solidFill>
                  <a:srgbClr val="B3001B"/>
                </a:solidFill>
                <a:latin typeface="Montserrat"/>
                <a:cs typeface="Montserrat"/>
              </a:rPr>
              <a:t>status</a:t>
            </a:r>
            <a:r>
              <a:rPr lang="sk-SK" sz="1500" spc="300" dirty="0">
                <a:solidFill>
                  <a:srgbClr val="B3001B"/>
                </a:solidFill>
                <a:latin typeface="Montserrat"/>
                <a:cs typeface="Montserrat"/>
              </a:rPr>
              <a:t>, trends and challenges of the </a:t>
            </a:r>
            <a:r>
              <a:rPr lang="sk-SK" sz="1500" spc="300" dirty="0" smtClean="0">
                <a:solidFill>
                  <a:srgbClr val="B3001B"/>
                </a:solidFill>
                <a:latin typeface="Montserrat"/>
                <a:cs typeface="Montserrat"/>
              </a:rPr>
              <a:t>civil </a:t>
            </a:r>
            <a:r>
              <a:rPr lang="sk-SK" sz="1500" spc="300" dirty="0">
                <a:solidFill>
                  <a:srgbClr val="B3001B"/>
                </a:solidFill>
                <a:latin typeface="Montserrat"/>
                <a:cs typeface="Montserrat"/>
              </a:rPr>
              <a:t>c</a:t>
            </a:r>
            <a:r>
              <a:rPr lang="sk-SK" sz="1500" spc="300" dirty="0" smtClean="0">
                <a:solidFill>
                  <a:srgbClr val="B3001B"/>
                </a:solidFill>
                <a:latin typeface="Montserrat"/>
                <a:cs typeface="Montserrat"/>
              </a:rPr>
              <a:t>ociety</a:t>
            </a:r>
            <a:endParaRPr lang="sk-SK" sz="1500" spc="300" dirty="0">
              <a:solidFill>
                <a:srgbClr val="B3001B"/>
              </a:solidFill>
              <a:latin typeface="Montserrat"/>
              <a:cs typeface="Montserrat"/>
            </a:endParaRPr>
          </a:p>
          <a:p>
            <a:pPr marL="0" indent="0" algn="ctr">
              <a:buFont typeface="Arial"/>
              <a:buNone/>
            </a:pPr>
            <a:endParaRPr lang="sk-SK" sz="1400" spc="300" dirty="0" smtClean="0">
              <a:solidFill>
                <a:srgbClr val="B3001B"/>
              </a:solidFill>
              <a:latin typeface="Montserrat"/>
              <a:cs typeface="Montserrat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371600" y="1383834"/>
            <a:ext cx="6400800" cy="5655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k-SK" sz="2400" b="1" dirty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P</a:t>
            </a:r>
            <a:r>
              <a:rPr lang="sk-SK" sz="24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eople</a:t>
            </a:r>
            <a:r>
              <a:rPr lang="en-US" sz="2400" b="1" dirty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’s concerns</a:t>
            </a:r>
            <a:endParaRPr lang="sk-SK" sz="2400" b="1" dirty="0">
              <a:solidFill>
                <a:srgbClr val="3366FF"/>
              </a:solidFill>
              <a:latin typeface="Montserrat"/>
              <a:ea typeface="+mj-ea"/>
              <a:cs typeface="Montserrat"/>
            </a:endParaRPr>
          </a:p>
          <a:p>
            <a:pPr marL="0" indent="0" algn="ctr">
              <a:buFont typeface="Arial"/>
              <a:buNone/>
            </a:pPr>
            <a:endParaRPr lang="sk-SK" sz="2400" dirty="0" smtClean="0">
              <a:solidFill>
                <a:srgbClr val="3366FF"/>
              </a:solidFill>
              <a:latin typeface="Montserrat"/>
              <a:cs typeface="Montserrat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685800" y="1173488"/>
            <a:ext cx="7772400" cy="0"/>
          </a:xfrm>
          <a:prstGeom prst="line">
            <a:avLst/>
          </a:prstGeom>
          <a:ln w="3175" cmpd="sng">
            <a:solidFill>
              <a:srgbClr val="B3001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3028746"/>
              </p:ext>
            </p:extLst>
          </p:nvPr>
        </p:nvGraphicFramePr>
        <p:xfrm>
          <a:off x="685800" y="2159764"/>
          <a:ext cx="7553036" cy="41713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197689">
                  <a:extLst>
                    <a:ext uri="{9D8B030D-6E8A-4147-A177-3AD203B41FA5}">
                      <a16:colId xmlns:a16="http://schemas.microsoft.com/office/drawing/2014/main" val="4049909789"/>
                    </a:ext>
                  </a:extLst>
                </a:gridCol>
                <a:gridCol w="1355347">
                  <a:extLst>
                    <a:ext uri="{9D8B030D-6E8A-4147-A177-3AD203B41FA5}">
                      <a16:colId xmlns:a16="http://schemas.microsoft.com/office/drawing/2014/main" val="3984596109"/>
                    </a:ext>
                  </a:extLst>
                </a:gridCol>
              </a:tblGrid>
              <a:tr h="3779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Corruption and </a:t>
                      </a:r>
                      <a:r>
                        <a:rPr lang="sk-SK" sz="1800" dirty="0" err="1" smtClean="0">
                          <a:effectLst/>
                        </a:rPr>
                        <a:t>squander</a:t>
                      </a:r>
                      <a:r>
                        <a:rPr lang="en-US" sz="1800" dirty="0" err="1" smtClean="0">
                          <a:effectLst/>
                        </a:rPr>
                        <a:t>ing</a:t>
                      </a:r>
                      <a:r>
                        <a:rPr lang="en-US" sz="1800" dirty="0" smtClean="0">
                          <a:effectLst/>
                        </a:rPr>
                        <a:t> of </a:t>
                      </a:r>
                      <a:r>
                        <a:rPr lang="sk-SK" sz="1800" dirty="0" smtClean="0">
                          <a:effectLst/>
                        </a:rPr>
                        <a:t>public </a:t>
                      </a:r>
                      <a:r>
                        <a:rPr lang="en-US" sz="1800" dirty="0" smtClean="0">
                          <a:effectLst/>
                        </a:rPr>
                        <a:t>property</a:t>
                      </a:r>
                      <a:endParaRPr lang="sk-SK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 b="0" dirty="0">
                          <a:solidFill>
                            <a:schemeClr val="tx1"/>
                          </a:solidFill>
                          <a:effectLst/>
                        </a:rPr>
                        <a:t>88 %</a:t>
                      </a:r>
                      <a:endParaRPr lang="sk-SK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7249110"/>
                  </a:ext>
                </a:extLst>
              </a:tr>
              <a:tr h="3779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 err="1">
                          <a:effectLst/>
                        </a:rPr>
                        <a:t>Low</a:t>
                      </a:r>
                      <a:r>
                        <a:rPr lang="sk-SK" sz="1800" dirty="0">
                          <a:effectLst/>
                        </a:rPr>
                        <a:t> </a:t>
                      </a:r>
                      <a:r>
                        <a:rPr lang="sk-SK" sz="1800" dirty="0" err="1">
                          <a:effectLst/>
                        </a:rPr>
                        <a:t>standard</a:t>
                      </a:r>
                      <a:r>
                        <a:rPr lang="sk-SK" sz="1800" dirty="0">
                          <a:effectLst/>
                        </a:rPr>
                        <a:t> of </a:t>
                      </a:r>
                      <a:r>
                        <a:rPr lang="sk-SK" sz="1800" dirty="0" err="1">
                          <a:effectLst/>
                        </a:rPr>
                        <a:t>the</a:t>
                      </a:r>
                      <a:r>
                        <a:rPr lang="sk-SK" sz="1800" dirty="0">
                          <a:effectLst/>
                        </a:rPr>
                        <a:t> </a:t>
                      </a:r>
                      <a:r>
                        <a:rPr lang="sk-SK" sz="1800" dirty="0" err="1">
                          <a:effectLst/>
                        </a:rPr>
                        <a:t>health</a:t>
                      </a:r>
                      <a:r>
                        <a:rPr lang="sk-SK" sz="1800" dirty="0">
                          <a:effectLst/>
                        </a:rPr>
                        <a:t> </a:t>
                      </a:r>
                      <a:r>
                        <a:rPr lang="sk-SK" sz="1800" dirty="0" err="1">
                          <a:effectLst/>
                        </a:rPr>
                        <a:t>care</a:t>
                      </a:r>
                      <a:endParaRPr lang="sk-SK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</a:rPr>
                        <a:t>86 %</a:t>
                      </a:r>
                      <a:endParaRPr lang="sk-SK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51394572"/>
                  </a:ext>
                </a:extLst>
              </a:tr>
              <a:tr h="3779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 err="1" smtClean="0">
                          <a:effectLst/>
                        </a:rPr>
                        <a:t>Potential</a:t>
                      </a:r>
                      <a:r>
                        <a:rPr lang="sk-SK" sz="1800" baseline="0" dirty="0" smtClean="0">
                          <a:effectLst/>
                        </a:rPr>
                        <a:t> of </a:t>
                      </a:r>
                      <a:r>
                        <a:rPr lang="sk-SK" sz="1800" baseline="0" dirty="0" err="1" smtClean="0">
                          <a:effectLst/>
                        </a:rPr>
                        <a:t>m</a:t>
                      </a:r>
                      <a:r>
                        <a:rPr lang="sk-SK" sz="1800" dirty="0" err="1" smtClean="0">
                          <a:effectLst/>
                        </a:rPr>
                        <a:t>ass</a:t>
                      </a:r>
                      <a:r>
                        <a:rPr lang="sk-SK" sz="1800" baseline="0" dirty="0" smtClean="0">
                          <a:effectLst/>
                        </a:rPr>
                        <a:t> </a:t>
                      </a:r>
                      <a:r>
                        <a:rPr lang="sk-SK" sz="1800" dirty="0" err="1" smtClean="0">
                          <a:effectLst/>
                        </a:rPr>
                        <a:t>immigration</a:t>
                      </a:r>
                      <a:endParaRPr lang="sk-SK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</a:rPr>
                        <a:t>75 %</a:t>
                      </a:r>
                      <a:endParaRPr lang="sk-SK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35389068"/>
                  </a:ext>
                </a:extLst>
              </a:tr>
              <a:tr h="3779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 err="1" smtClean="0">
                          <a:effectLst/>
                        </a:rPr>
                        <a:t>Neglect</a:t>
                      </a:r>
                      <a:r>
                        <a:rPr lang="sk-SK" sz="1800" dirty="0" smtClean="0">
                          <a:effectLst/>
                        </a:rPr>
                        <a:t> of </a:t>
                      </a:r>
                      <a:r>
                        <a:rPr lang="sk-SK" sz="1800" dirty="0" err="1" smtClean="0">
                          <a:effectLst/>
                        </a:rPr>
                        <a:t>the</a:t>
                      </a:r>
                      <a:r>
                        <a:rPr lang="sk-SK" sz="1800" dirty="0" smtClean="0">
                          <a:effectLst/>
                        </a:rPr>
                        <a:t> </a:t>
                      </a:r>
                      <a:r>
                        <a:rPr lang="sk-SK" sz="1800" dirty="0" err="1">
                          <a:effectLst/>
                        </a:rPr>
                        <a:t>needs</a:t>
                      </a:r>
                      <a:r>
                        <a:rPr lang="sk-SK" sz="1800" dirty="0">
                          <a:effectLst/>
                        </a:rPr>
                        <a:t> of </a:t>
                      </a:r>
                      <a:r>
                        <a:rPr lang="sk-SK" sz="1800" dirty="0" err="1">
                          <a:effectLst/>
                        </a:rPr>
                        <a:t>the</a:t>
                      </a:r>
                      <a:r>
                        <a:rPr lang="sk-SK" sz="1800" dirty="0">
                          <a:effectLst/>
                        </a:rPr>
                        <a:t> </a:t>
                      </a:r>
                      <a:r>
                        <a:rPr lang="sk-SK" sz="1800" dirty="0" err="1">
                          <a:effectLst/>
                        </a:rPr>
                        <a:t>regions</a:t>
                      </a:r>
                      <a:endParaRPr lang="sk-SK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</a:rPr>
                        <a:t>69 %</a:t>
                      </a:r>
                      <a:endParaRPr lang="sk-SK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44674707"/>
                  </a:ext>
                </a:extLst>
              </a:tr>
              <a:tr h="3779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 err="1" smtClean="0">
                          <a:effectLst/>
                        </a:rPr>
                        <a:t>Inadequate</a:t>
                      </a:r>
                      <a:r>
                        <a:rPr lang="sk-SK" sz="1800" dirty="0" smtClean="0">
                          <a:effectLst/>
                        </a:rPr>
                        <a:t> </a:t>
                      </a:r>
                      <a:r>
                        <a:rPr lang="sk-SK" sz="1800" dirty="0" err="1" smtClean="0">
                          <a:effectLst/>
                        </a:rPr>
                        <a:t>educational</a:t>
                      </a:r>
                      <a:r>
                        <a:rPr lang="sk-SK" sz="1800" dirty="0" smtClean="0">
                          <a:effectLst/>
                        </a:rPr>
                        <a:t> </a:t>
                      </a:r>
                      <a:r>
                        <a:rPr lang="sk-SK" sz="1800" dirty="0" err="1" smtClean="0">
                          <a:effectLst/>
                        </a:rPr>
                        <a:t>system</a:t>
                      </a:r>
                      <a:endParaRPr lang="sk-SK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</a:rPr>
                        <a:t>69 %</a:t>
                      </a:r>
                      <a:endParaRPr lang="sk-SK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69567837"/>
                  </a:ext>
                </a:extLst>
              </a:tr>
              <a:tr h="3779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 err="1" smtClean="0">
                          <a:effectLst/>
                        </a:rPr>
                        <a:t>Rise</a:t>
                      </a:r>
                      <a:r>
                        <a:rPr lang="sk-SK" sz="1800" dirty="0" smtClean="0">
                          <a:effectLst/>
                        </a:rPr>
                        <a:t> of </a:t>
                      </a:r>
                      <a:r>
                        <a:rPr lang="sk-SK" sz="1800" dirty="0" err="1" smtClean="0">
                          <a:effectLst/>
                        </a:rPr>
                        <a:t>radicalism</a:t>
                      </a:r>
                      <a:r>
                        <a:rPr lang="sk-SK" sz="1800" dirty="0" smtClean="0">
                          <a:effectLst/>
                        </a:rPr>
                        <a:t> and </a:t>
                      </a:r>
                      <a:r>
                        <a:rPr lang="sk-SK" sz="1800" dirty="0" err="1" smtClean="0">
                          <a:effectLst/>
                        </a:rPr>
                        <a:t>influence</a:t>
                      </a:r>
                      <a:r>
                        <a:rPr lang="sk-SK" sz="1800" dirty="0" smtClean="0">
                          <a:effectLst/>
                        </a:rPr>
                        <a:t> of </a:t>
                      </a:r>
                      <a:r>
                        <a:rPr lang="sk-SK" sz="1800" dirty="0" err="1" smtClean="0">
                          <a:effectLst/>
                        </a:rPr>
                        <a:t>the</a:t>
                      </a:r>
                      <a:r>
                        <a:rPr lang="sk-SK" sz="1800" dirty="0" smtClean="0">
                          <a:effectLst/>
                        </a:rPr>
                        <a:t> </a:t>
                      </a:r>
                      <a:r>
                        <a:rPr lang="sk-SK" sz="1800" dirty="0" err="1" smtClean="0">
                          <a:effectLst/>
                        </a:rPr>
                        <a:t>extremists</a:t>
                      </a:r>
                      <a:endParaRPr lang="sk-SK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</a:rPr>
                        <a:t>68 %</a:t>
                      </a:r>
                      <a:endParaRPr lang="sk-SK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33081542"/>
                  </a:ext>
                </a:extLst>
              </a:tr>
              <a:tr h="5218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 err="1" smtClean="0">
                          <a:effectLst/>
                        </a:rPr>
                        <a:t>Permanent</a:t>
                      </a:r>
                      <a:r>
                        <a:rPr lang="sk-SK" sz="1800" dirty="0" smtClean="0">
                          <a:effectLst/>
                        </a:rPr>
                        <a:t> </a:t>
                      </a:r>
                      <a:r>
                        <a:rPr lang="sk-SK" sz="1800" dirty="0" err="1">
                          <a:effectLst/>
                        </a:rPr>
                        <a:t>problems</a:t>
                      </a:r>
                      <a:r>
                        <a:rPr lang="sk-SK" sz="1800" dirty="0">
                          <a:effectLst/>
                        </a:rPr>
                        <a:t> in </a:t>
                      </a:r>
                      <a:r>
                        <a:rPr lang="sk-SK" sz="1800" dirty="0" err="1">
                          <a:effectLst/>
                        </a:rPr>
                        <a:t>co-existence</a:t>
                      </a:r>
                      <a:r>
                        <a:rPr lang="sk-SK" sz="1800" dirty="0">
                          <a:effectLst/>
                        </a:rPr>
                        <a:t> of </a:t>
                      </a:r>
                      <a:r>
                        <a:rPr lang="sk-SK" sz="1800" dirty="0" err="1">
                          <a:effectLst/>
                        </a:rPr>
                        <a:t>Roma</a:t>
                      </a:r>
                      <a:r>
                        <a:rPr lang="sk-SK" sz="1800" dirty="0">
                          <a:effectLst/>
                        </a:rPr>
                        <a:t> and </a:t>
                      </a:r>
                      <a:r>
                        <a:rPr lang="sk-SK" sz="1800" dirty="0" err="1" smtClean="0">
                          <a:effectLst/>
                        </a:rPr>
                        <a:t>Non-Roma</a:t>
                      </a:r>
                      <a:r>
                        <a:rPr lang="sk-SK" sz="1800" dirty="0" smtClean="0">
                          <a:effectLst/>
                        </a:rPr>
                        <a:t> </a:t>
                      </a:r>
                      <a:r>
                        <a:rPr lang="sk-SK" sz="1800" dirty="0" err="1" smtClean="0">
                          <a:effectLst/>
                        </a:rPr>
                        <a:t>communities</a:t>
                      </a:r>
                      <a:endParaRPr lang="sk-SK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</a:rPr>
                        <a:t>66 %</a:t>
                      </a:r>
                      <a:endParaRPr lang="sk-SK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81727734"/>
                  </a:ext>
                </a:extLst>
              </a:tr>
              <a:tr h="3779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 err="1" smtClean="0">
                          <a:effectLst/>
                        </a:rPr>
                        <a:t>Inability</a:t>
                      </a:r>
                      <a:r>
                        <a:rPr lang="sk-SK" sz="1800" dirty="0" smtClean="0">
                          <a:effectLst/>
                        </a:rPr>
                        <a:t> of </a:t>
                      </a:r>
                      <a:r>
                        <a:rPr lang="sk-SK" sz="1800" dirty="0" err="1" smtClean="0">
                          <a:effectLst/>
                        </a:rPr>
                        <a:t>the</a:t>
                      </a:r>
                      <a:r>
                        <a:rPr lang="sk-SK" sz="1800" dirty="0" smtClean="0">
                          <a:effectLst/>
                        </a:rPr>
                        <a:t> EU </a:t>
                      </a:r>
                      <a:r>
                        <a:rPr lang="sk-SK" sz="1800" dirty="0">
                          <a:effectLst/>
                        </a:rPr>
                        <a:t>to </a:t>
                      </a:r>
                      <a:r>
                        <a:rPr lang="sk-SK" sz="1800" dirty="0" err="1">
                          <a:effectLst/>
                        </a:rPr>
                        <a:t>overcome</a:t>
                      </a:r>
                      <a:r>
                        <a:rPr lang="sk-SK" sz="1800" dirty="0">
                          <a:effectLst/>
                        </a:rPr>
                        <a:t> </a:t>
                      </a:r>
                      <a:r>
                        <a:rPr lang="sk-SK" sz="1800" dirty="0" err="1" smtClean="0">
                          <a:effectLst/>
                        </a:rPr>
                        <a:t>the</a:t>
                      </a:r>
                      <a:r>
                        <a:rPr lang="sk-SK" sz="1800" dirty="0" smtClean="0">
                          <a:effectLst/>
                        </a:rPr>
                        <a:t> </a:t>
                      </a:r>
                      <a:r>
                        <a:rPr lang="sk-SK" sz="1800" dirty="0" err="1" smtClean="0">
                          <a:effectLst/>
                        </a:rPr>
                        <a:t>current</a:t>
                      </a:r>
                      <a:r>
                        <a:rPr lang="sk-SK" sz="1800" dirty="0" smtClean="0">
                          <a:effectLst/>
                        </a:rPr>
                        <a:t> </a:t>
                      </a:r>
                      <a:r>
                        <a:rPr lang="sk-SK" sz="1800" dirty="0" err="1">
                          <a:effectLst/>
                        </a:rPr>
                        <a:t>crisis</a:t>
                      </a:r>
                      <a:endParaRPr lang="sk-SK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</a:rPr>
                        <a:t>65 %</a:t>
                      </a:r>
                      <a:endParaRPr lang="sk-SK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16076069"/>
                  </a:ext>
                </a:extLst>
              </a:tr>
              <a:tr h="3779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 err="1" smtClean="0">
                          <a:effectLst/>
                        </a:rPr>
                        <a:t>Growing</a:t>
                      </a:r>
                      <a:r>
                        <a:rPr lang="sk-SK" sz="1800" baseline="0" dirty="0" smtClean="0">
                          <a:effectLst/>
                        </a:rPr>
                        <a:t> </a:t>
                      </a:r>
                      <a:r>
                        <a:rPr lang="sk-SK" sz="1800" baseline="0" dirty="0" err="1" smtClean="0">
                          <a:effectLst/>
                        </a:rPr>
                        <a:t>instancies</a:t>
                      </a:r>
                      <a:r>
                        <a:rPr lang="sk-SK" sz="1800" dirty="0" smtClean="0">
                          <a:effectLst/>
                        </a:rPr>
                        <a:t> </a:t>
                      </a:r>
                      <a:r>
                        <a:rPr lang="sk-SK" sz="1800" dirty="0">
                          <a:effectLst/>
                        </a:rPr>
                        <a:t>of hate </a:t>
                      </a:r>
                      <a:r>
                        <a:rPr lang="sk-SK" sz="1800" dirty="0" err="1">
                          <a:effectLst/>
                        </a:rPr>
                        <a:t>speech</a:t>
                      </a:r>
                      <a:r>
                        <a:rPr lang="sk-SK" sz="1800" dirty="0">
                          <a:effectLst/>
                        </a:rPr>
                        <a:t>, </a:t>
                      </a:r>
                      <a:r>
                        <a:rPr lang="sk-SK" sz="1800" dirty="0" err="1">
                          <a:effectLst/>
                        </a:rPr>
                        <a:t>intolerance</a:t>
                      </a:r>
                      <a:r>
                        <a:rPr lang="sk-SK" sz="1800" dirty="0">
                          <a:effectLst/>
                        </a:rPr>
                        <a:t> and </a:t>
                      </a:r>
                      <a:r>
                        <a:rPr lang="sk-SK" sz="1800" dirty="0" err="1" smtClean="0">
                          <a:effectLst/>
                        </a:rPr>
                        <a:t>conspiracy</a:t>
                      </a:r>
                      <a:r>
                        <a:rPr lang="sk-SK" sz="1800" dirty="0" smtClean="0">
                          <a:effectLst/>
                        </a:rPr>
                        <a:t> </a:t>
                      </a:r>
                      <a:r>
                        <a:rPr lang="sk-SK" sz="1800" dirty="0" err="1">
                          <a:effectLst/>
                        </a:rPr>
                        <a:t>theories</a:t>
                      </a:r>
                      <a:endParaRPr lang="sk-SK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</a:rPr>
                        <a:t>54 %</a:t>
                      </a:r>
                      <a:endParaRPr lang="sk-SK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35363494"/>
                  </a:ext>
                </a:extLst>
              </a:tr>
              <a:tr h="3779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 err="1">
                          <a:effectLst/>
                        </a:rPr>
                        <a:t>Imperial</a:t>
                      </a:r>
                      <a:r>
                        <a:rPr lang="sk-SK" sz="1800" dirty="0">
                          <a:effectLst/>
                        </a:rPr>
                        <a:t> </a:t>
                      </a:r>
                      <a:r>
                        <a:rPr lang="sk-SK" sz="1800" dirty="0" err="1">
                          <a:effectLst/>
                        </a:rPr>
                        <a:t>ambitions</a:t>
                      </a:r>
                      <a:r>
                        <a:rPr lang="sk-SK" sz="1800" dirty="0">
                          <a:effectLst/>
                        </a:rPr>
                        <a:t> od Putin</a:t>
                      </a:r>
                      <a:r>
                        <a:rPr lang="en-US" sz="1800" dirty="0">
                          <a:effectLst/>
                        </a:rPr>
                        <a:t>’s Russia</a:t>
                      </a:r>
                      <a:endParaRPr lang="sk-SK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</a:rPr>
                        <a:t>31 %</a:t>
                      </a:r>
                      <a:endParaRPr lang="sk-SK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831149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862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1371600" y="532699"/>
            <a:ext cx="6400800" cy="954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k-SK" sz="1500" spc="300" dirty="0" smtClean="0">
                <a:solidFill>
                  <a:srgbClr val="B3001B"/>
                </a:solidFill>
                <a:latin typeface="Montserrat"/>
                <a:cs typeface="Montserrat"/>
              </a:rPr>
              <a:t>SLOVAKIA </a:t>
            </a:r>
          </a:p>
          <a:p>
            <a:pPr marL="0" indent="0" algn="ctr">
              <a:buNone/>
            </a:pPr>
            <a:r>
              <a:rPr lang="sk-SK" sz="1500" spc="300" dirty="0" smtClean="0">
                <a:solidFill>
                  <a:srgbClr val="B3001B"/>
                </a:solidFill>
                <a:latin typeface="Montserrat"/>
                <a:cs typeface="Montserrat"/>
              </a:rPr>
              <a:t>status</a:t>
            </a:r>
            <a:r>
              <a:rPr lang="sk-SK" sz="1500" spc="300" dirty="0">
                <a:solidFill>
                  <a:srgbClr val="B3001B"/>
                </a:solidFill>
                <a:latin typeface="Montserrat"/>
                <a:cs typeface="Montserrat"/>
              </a:rPr>
              <a:t>, trends and challenges of the </a:t>
            </a:r>
            <a:r>
              <a:rPr lang="sk-SK" sz="1500" spc="300" dirty="0" smtClean="0">
                <a:solidFill>
                  <a:srgbClr val="B3001B"/>
                </a:solidFill>
                <a:latin typeface="Montserrat"/>
                <a:cs typeface="Montserrat"/>
              </a:rPr>
              <a:t>civil </a:t>
            </a:r>
            <a:r>
              <a:rPr lang="sk-SK" sz="1500" spc="300" dirty="0">
                <a:solidFill>
                  <a:srgbClr val="B3001B"/>
                </a:solidFill>
                <a:latin typeface="Montserrat"/>
                <a:cs typeface="Montserrat"/>
              </a:rPr>
              <a:t>c</a:t>
            </a:r>
            <a:r>
              <a:rPr lang="sk-SK" sz="1500" spc="300" dirty="0" smtClean="0">
                <a:solidFill>
                  <a:srgbClr val="B3001B"/>
                </a:solidFill>
                <a:latin typeface="Montserrat"/>
                <a:cs typeface="Montserrat"/>
              </a:rPr>
              <a:t>ociety</a:t>
            </a:r>
            <a:endParaRPr lang="sk-SK" sz="1500" spc="300" dirty="0">
              <a:solidFill>
                <a:srgbClr val="B3001B"/>
              </a:solidFill>
              <a:latin typeface="Montserrat"/>
              <a:cs typeface="Montserrat"/>
            </a:endParaRPr>
          </a:p>
          <a:p>
            <a:pPr marL="0" indent="0" algn="ctr">
              <a:buFont typeface="Arial"/>
              <a:buNone/>
            </a:pPr>
            <a:endParaRPr lang="sk-SK" sz="1400" spc="300" dirty="0" smtClean="0">
              <a:solidFill>
                <a:srgbClr val="B3001B"/>
              </a:solidFill>
              <a:latin typeface="Montserrat"/>
              <a:cs typeface="Montserrat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371600" y="1383834"/>
            <a:ext cx="6400800" cy="5655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k-SK" sz="2400" b="1" dirty="0" err="1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Mutual</a:t>
            </a:r>
            <a:r>
              <a:rPr lang="sk-SK" sz="24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 trust in </a:t>
            </a:r>
            <a:r>
              <a:rPr lang="sk-SK" sz="2400" b="1" dirty="0" err="1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the</a:t>
            </a:r>
            <a:r>
              <a:rPr lang="sk-SK" sz="24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 </a:t>
            </a:r>
            <a:r>
              <a:rPr lang="sk-SK" sz="2400" b="1" dirty="0" err="1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community</a:t>
            </a:r>
            <a:endParaRPr lang="sk-SK" sz="2400" b="1" dirty="0">
              <a:solidFill>
                <a:srgbClr val="3366FF"/>
              </a:solidFill>
              <a:latin typeface="Montserrat"/>
              <a:ea typeface="+mj-ea"/>
              <a:cs typeface="Montserrat"/>
            </a:endParaRPr>
          </a:p>
          <a:p>
            <a:pPr marL="0" indent="0" algn="ctr">
              <a:buFont typeface="Arial"/>
              <a:buNone/>
            </a:pPr>
            <a:endParaRPr lang="sk-SK" sz="2400" dirty="0" smtClean="0">
              <a:solidFill>
                <a:srgbClr val="3366FF"/>
              </a:solidFill>
              <a:latin typeface="Montserrat"/>
              <a:cs typeface="Montserrat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685800" y="1173488"/>
            <a:ext cx="7772400" cy="0"/>
          </a:xfrm>
          <a:prstGeom prst="line">
            <a:avLst/>
          </a:prstGeom>
          <a:ln w="3175" cmpd="sng">
            <a:solidFill>
              <a:srgbClr val="B3001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6187814"/>
            <a:ext cx="6400800" cy="333059"/>
          </a:xfrm>
        </p:spPr>
        <p:txBody>
          <a:bodyPr>
            <a:noAutofit/>
          </a:bodyPr>
          <a:lstStyle/>
          <a:p>
            <a:pPr algn="l"/>
            <a:r>
              <a:rPr lang="sk-SK" sz="1600" b="1" dirty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* EU membership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1207010"/>
              </p:ext>
            </p:extLst>
          </p:nvPr>
        </p:nvGraphicFramePr>
        <p:xfrm>
          <a:off x="1016000" y="2031999"/>
          <a:ext cx="7442200" cy="40732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49749">
                  <a:extLst>
                    <a:ext uri="{9D8B030D-6E8A-4147-A177-3AD203B41FA5}">
                      <a16:colId xmlns:a16="http://schemas.microsoft.com/office/drawing/2014/main" val="4027874075"/>
                    </a:ext>
                  </a:extLst>
                </a:gridCol>
                <a:gridCol w="2952883">
                  <a:extLst>
                    <a:ext uri="{9D8B030D-6E8A-4147-A177-3AD203B41FA5}">
                      <a16:colId xmlns:a16="http://schemas.microsoft.com/office/drawing/2014/main" val="1294989969"/>
                    </a:ext>
                  </a:extLst>
                </a:gridCol>
                <a:gridCol w="2839568">
                  <a:extLst>
                    <a:ext uri="{9D8B030D-6E8A-4147-A177-3AD203B41FA5}">
                      <a16:colId xmlns:a16="http://schemas.microsoft.com/office/drawing/2014/main" val="3573867347"/>
                    </a:ext>
                  </a:extLst>
                </a:gridCol>
              </a:tblGrid>
              <a:tr h="10358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 </a:t>
                      </a:r>
                      <a:endParaRPr lang="sk-SK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 smtClean="0">
                          <a:effectLst/>
                        </a:rPr>
                        <a:t>Most </a:t>
                      </a:r>
                      <a:r>
                        <a:rPr lang="sk-SK" sz="1800" dirty="0" err="1">
                          <a:effectLst/>
                        </a:rPr>
                        <a:t>people</a:t>
                      </a:r>
                      <a:r>
                        <a:rPr lang="sk-SK" sz="1800" dirty="0">
                          <a:effectLst/>
                        </a:rPr>
                        <a:t> </a:t>
                      </a:r>
                      <a:r>
                        <a:rPr lang="sk-SK" sz="1800" dirty="0" err="1">
                          <a:effectLst/>
                        </a:rPr>
                        <a:t>can</a:t>
                      </a:r>
                      <a:r>
                        <a:rPr lang="sk-SK" sz="1800" dirty="0">
                          <a:effectLst/>
                        </a:rPr>
                        <a:t> </a:t>
                      </a:r>
                      <a:r>
                        <a:rPr lang="sk-SK" sz="1800" dirty="0" err="1">
                          <a:effectLst/>
                        </a:rPr>
                        <a:t>be</a:t>
                      </a:r>
                      <a:r>
                        <a:rPr lang="sk-SK" sz="1800" dirty="0">
                          <a:effectLst/>
                        </a:rPr>
                        <a:t> </a:t>
                      </a:r>
                      <a:r>
                        <a:rPr lang="sk-SK" sz="1800" dirty="0" err="1">
                          <a:effectLst/>
                        </a:rPr>
                        <a:t>trusted</a:t>
                      </a:r>
                      <a:endParaRPr lang="sk-SK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There is never </a:t>
                      </a:r>
                      <a:r>
                        <a:rPr lang="sk-SK" sz="1800" dirty="0" err="1">
                          <a:effectLst/>
                        </a:rPr>
                        <a:t>enough</a:t>
                      </a:r>
                      <a:r>
                        <a:rPr lang="sk-SK" sz="1800" dirty="0">
                          <a:effectLst/>
                        </a:rPr>
                        <a:t> </a:t>
                      </a:r>
                      <a:r>
                        <a:rPr lang="sk-SK" sz="1800" dirty="0" err="1" smtClean="0">
                          <a:effectLst/>
                        </a:rPr>
                        <a:t>caution</a:t>
                      </a:r>
                      <a:r>
                        <a:rPr lang="sk-SK" sz="1800" dirty="0" smtClean="0">
                          <a:effectLst/>
                        </a:rPr>
                        <a:t> </a:t>
                      </a:r>
                      <a:r>
                        <a:rPr lang="sk-SK" sz="1800" dirty="0" err="1" smtClean="0">
                          <a:effectLst/>
                        </a:rPr>
                        <a:t>while</a:t>
                      </a:r>
                      <a:r>
                        <a:rPr lang="sk-SK" sz="1800" dirty="0" smtClean="0">
                          <a:effectLst/>
                        </a:rPr>
                        <a:t> </a:t>
                      </a:r>
                      <a:r>
                        <a:rPr lang="sk-SK" sz="1800" dirty="0" err="1">
                          <a:effectLst/>
                        </a:rPr>
                        <a:t>interacting</a:t>
                      </a:r>
                      <a:r>
                        <a:rPr lang="sk-SK" sz="1800" dirty="0">
                          <a:effectLst/>
                        </a:rPr>
                        <a:t> </a:t>
                      </a:r>
                      <a:r>
                        <a:rPr lang="sk-SK" sz="1800" dirty="0" err="1" smtClean="0">
                          <a:effectLst/>
                        </a:rPr>
                        <a:t>with</a:t>
                      </a:r>
                      <a:r>
                        <a:rPr lang="sk-SK" sz="1800" dirty="0" smtClean="0">
                          <a:effectLst/>
                        </a:rPr>
                        <a:t> </a:t>
                      </a:r>
                      <a:r>
                        <a:rPr lang="sk-SK" sz="1800" dirty="0">
                          <a:effectLst/>
                        </a:rPr>
                        <a:t>others</a:t>
                      </a:r>
                      <a:endParaRPr lang="sk-SK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94289442"/>
                  </a:ext>
                </a:extLst>
              </a:tr>
              <a:tr h="5062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1991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b="1" dirty="0">
                          <a:effectLst/>
                        </a:rPr>
                        <a:t>21</a:t>
                      </a:r>
                      <a:endParaRPr lang="sk-SK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75</a:t>
                      </a:r>
                      <a:endParaRPr lang="sk-SK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1339800"/>
                  </a:ext>
                </a:extLst>
              </a:tr>
              <a:tr h="5062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1999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15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82</a:t>
                      </a:r>
                      <a:endParaRPr lang="sk-SK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80657190"/>
                  </a:ext>
                </a:extLst>
              </a:tr>
              <a:tr h="5062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  2003*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19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78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98273010"/>
                  </a:ext>
                </a:extLst>
              </a:tr>
              <a:tr h="5062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  2004*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22</a:t>
                      </a:r>
                      <a:endParaRPr lang="sk-SK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78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93933299"/>
                  </a:ext>
                </a:extLst>
              </a:tr>
              <a:tr h="5062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2008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b="1" dirty="0">
                          <a:effectLst/>
                        </a:rPr>
                        <a:t>12</a:t>
                      </a:r>
                      <a:endParaRPr lang="sk-SK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82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88254156"/>
                  </a:ext>
                </a:extLst>
              </a:tr>
              <a:tr h="5062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2016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17</a:t>
                      </a:r>
                      <a:endParaRPr lang="sk-SK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000" b="1" dirty="0">
                          <a:effectLst/>
                        </a:rPr>
                        <a:t>81</a:t>
                      </a:r>
                      <a:endParaRPr lang="sk-SK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812137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849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1371600" y="532700"/>
            <a:ext cx="6400800" cy="6407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k-SK" sz="1400" spc="300" dirty="0" smtClean="0">
                <a:solidFill>
                  <a:prstClr val="white"/>
                </a:solidFill>
                <a:latin typeface="Montserrat"/>
                <a:cs typeface="Montserrat"/>
              </a:rPr>
              <a:t>SLOVAKIA </a:t>
            </a:r>
            <a:endParaRPr lang="sk-SK" sz="1400" spc="300" dirty="0">
              <a:solidFill>
                <a:prstClr val="white"/>
              </a:solidFill>
              <a:latin typeface="Montserrat"/>
              <a:cs typeface="Montserrat"/>
            </a:endParaRPr>
          </a:p>
          <a:p>
            <a:pPr marL="0" indent="0" algn="ctr">
              <a:buNone/>
            </a:pPr>
            <a:r>
              <a:rPr lang="sk-SK" sz="1400" spc="300" dirty="0">
                <a:solidFill>
                  <a:prstClr val="white"/>
                </a:solidFill>
                <a:latin typeface="Montserrat"/>
                <a:cs typeface="Montserrat"/>
              </a:rPr>
              <a:t>status, trends and challenges of the civil cociety</a:t>
            </a:r>
          </a:p>
          <a:p>
            <a:pPr marL="0" indent="0" algn="ctr">
              <a:buNone/>
            </a:pPr>
            <a:endParaRPr lang="en-US" sz="1400" spc="300" dirty="0">
              <a:solidFill>
                <a:prstClr val="white"/>
              </a:solidFill>
              <a:latin typeface="Montserrat"/>
              <a:cs typeface="Montserrat"/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1371600" y="3489611"/>
            <a:ext cx="6400800" cy="23108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endParaRPr lang="sk-SK" sz="900" b="1" dirty="0">
              <a:solidFill>
                <a:srgbClr val="FFFFFF"/>
              </a:solidFill>
              <a:latin typeface="Montserrat"/>
              <a:cs typeface="Montserrat"/>
            </a:endParaRPr>
          </a:p>
          <a:p>
            <a:pPr marL="0" indent="0" algn="ctr">
              <a:buFont typeface="Arial"/>
              <a:buNone/>
            </a:pPr>
            <a:endParaRPr lang="en-US" sz="2000" b="1" dirty="0">
              <a:solidFill>
                <a:srgbClr val="FFFFFF"/>
              </a:solidFill>
              <a:latin typeface="Montserrat"/>
              <a:cs typeface="Montserrat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85800" y="1173488"/>
            <a:ext cx="7772400" cy="0"/>
          </a:xfrm>
          <a:prstGeom prst="line">
            <a:avLst/>
          </a:prstGeom>
          <a:ln w="3175" cmpd="sng">
            <a:solidFill>
              <a:srgbClr val="FFFFF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/>
        </p:nvSpPr>
        <p:spPr>
          <a:xfrm>
            <a:off x="685800" y="2716489"/>
            <a:ext cx="7772400" cy="15462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sz="4000" b="1" dirty="0" smtClean="0">
                <a:solidFill>
                  <a:prstClr val="white"/>
                </a:solidFill>
                <a:latin typeface="Montserrat"/>
                <a:cs typeface="Montserrat"/>
              </a:rPr>
              <a:t>Public </a:t>
            </a:r>
            <a:r>
              <a:rPr lang="sk-SK" sz="4000" b="1" dirty="0" err="1" smtClean="0">
                <a:solidFill>
                  <a:prstClr val="white"/>
                </a:solidFill>
                <a:latin typeface="Montserrat"/>
                <a:cs typeface="Montserrat"/>
              </a:rPr>
              <a:t>perception</a:t>
            </a:r>
            <a:r>
              <a:rPr lang="sk-SK" sz="4000" b="1" dirty="0" smtClean="0">
                <a:solidFill>
                  <a:prstClr val="white"/>
                </a:solidFill>
                <a:latin typeface="Montserrat"/>
                <a:cs typeface="Montserrat"/>
              </a:rPr>
              <a:t> of </a:t>
            </a:r>
            <a:r>
              <a:rPr lang="sk-SK" sz="4000" b="1" dirty="0">
                <a:solidFill>
                  <a:prstClr val="white"/>
                </a:solidFill>
                <a:latin typeface="Montserrat"/>
                <a:cs typeface="Montserrat"/>
              </a:rPr>
              <a:t>c</a:t>
            </a:r>
            <a:r>
              <a:rPr lang="en-US" sz="4000" b="1" dirty="0" err="1" smtClean="0">
                <a:solidFill>
                  <a:prstClr val="white"/>
                </a:solidFill>
                <a:latin typeface="Montserrat"/>
                <a:cs typeface="Montserrat"/>
              </a:rPr>
              <a:t>ivil</a:t>
            </a:r>
            <a:r>
              <a:rPr lang="en-US" sz="4000" b="1" dirty="0" smtClean="0">
                <a:solidFill>
                  <a:prstClr val="white"/>
                </a:solidFill>
                <a:latin typeface="Montserrat"/>
                <a:cs typeface="Montserrat"/>
              </a:rPr>
              <a:t> society </a:t>
            </a:r>
          </a:p>
          <a:p>
            <a:r>
              <a:rPr lang="en-US" sz="4000" b="1" dirty="0" smtClean="0">
                <a:solidFill>
                  <a:prstClr val="white"/>
                </a:solidFill>
                <a:latin typeface="Montserrat"/>
                <a:cs typeface="Montserrat"/>
              </a:rPr>
              <a:t>and participation</a:t>
            </a:r>
            <a:r>
              <a:rPr lang="sk-SK" sz="4000" b="1" dirty="0" smtClean="0">
                <a:solidFill>
                  <a:prstClr val="white"/>
                </a:solidFill>
                <a:latin typeface="Montserrat"/>
                <a:cs typeface="Montserrat"/>
              </a:rPr>
              <a:t> in </a:t>
            </a:r>
            <a:r>
              <a:rPr lang="sk-SK" sz="4000" b="1" dirty="0" err="1" smtClean="0">
                <a:solidFill>
                  <a:prstClr val="white"/>
                </a:solidFill>
                <a:latin typeface="Montserrat"/>
                <a:cs typeface="Montserrat"/>
              </a:rPr>
              <a:t>public</a:t>
            </a:r>
            <a:r>
              <a:rPr lang="sk-SK" sz="4000" b="1" dirty="0" smtClean="0">
                <a:solidFill>
                  <a:prstClr val="white"/>
                </a:solidFill>
                <a:latin typeface="Montserrat"/>
                <a:cs typeface="Montserrat"/>
              </a:rPr>
              <a:t> </a:t>
            </a:r>
            <a:r>
              <a:rPr lang="sk-SK" sz="4000" b="1" dirty="0" err="1" smtClean="0">
                <a:solidFill>
                  <a:prstClr val="white"/>
                </a:solidFill>
                <a:latin typeface="Montserrat"/>
                <a:cs typeface="Montserrat"/>
              </a:rPr>
              <a:t>affairs</a:t>
            </a:r>
            <a:endParaRPr lang="en-US" sz="4000" b="1" dirty="0">
              <a:solidFill>
                <a:prstClr val="white"/>
              </a:solidFill>
              <a:latin typeface="Montserrat"/>
              <a:cs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1712489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1371600" y="532699"/>
            <a:ext cx="6400800" cy="954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k-SK" sz="1500" spc="300" dirty="0" smtClean="0">
                <a:solidFill>
                  <a:srgbClr val="B3001B"/>
                </a:solidFill>
                <a:latin typeface="Montserrat"/>
                <a:cs typeface="Montserrat"/>
              </a:rPr>
              <a:t>SLOVAKIA </a:t>
            </a:r>
          </a:p>
          <a:p>
            <a:pPr marL="0" indent="0" algn="ctr">
              <a:buNone/>
            </a:pPr>
            <a:r>
              <a:rPr lang="sk-SK" sz="1500" spc="300" dirty="0" smtClean="0">
                <a:solidFill>
                  <a:srgbClr val="B3001B"/>
                </a:solidFill>
                <a:latin typeface="Montserrat"/>
                <a:cs typeface="Montserrat"/>
              </a:rPr>
              <a:t>status</a:t>
            </a:r>
            <a:r>
              <a:rPr lang="sk-SK" sz="1500" spc="300" dirty="0">
                <a:solidFill>
                  <a:srgbClr val="B3001B"/>
                </a:solidFill>
                <a:latin typeface="Montserrat"/>
                <a:cs typeface="Montserrat"/>
              </a:rPr>
              <a:t>, trends and challenges of the </a:t>
            </a:r>
            <a:r>
              <a:rPr lang="sk-SK" sz="1500" spc="300" dirty="0" smtClean="0">
                <a:solidFill>
                  <a:srgbClr val="B3001B"/>
                </a:solidFill>
                <a:latin typeface="Montserrat"/>
                <a:cs typeface="Montserrat"/>
              </a:rPr>
              <a:t>civil </a:t>
            </a:r>
            <a:r>
              <a:rPr lang="sk-SK" sz="1500" spc="300" dirty="0">
                <a:solidFill>
                  <a:srgbClr val="B3001B"/>
                </a:solidFill>
                <a:latin typeface="Montserrat"/>
                <a:cs typeface="Montserrat"/>
              </a:rPr>
              <a:t>c</a:t>
            </a:r>
            <a:r>
              <a:rPr lang="sk-SK" sz="1500" spc="300" dirty="0" smtClean="0">
                <a:solidFill>
                  <a:srgbClr val="B3001B"/>
                </a:solidFill>
                <a:latin typeface="Montserrat"/>
                <a:cs typeface="Montserrat"/>
              </a:rPr>
              <a:t>ociety</a:t>
            </a:r>
            <a:endParaRPr lang="sk-SK" sz="1500" spc="300" dirty="0">
              <a:solidFill>
                <a:srgbClr val="B3001B"/>
              </a:solidFill>
              <a:latin typeface="Montserrat"/>
              <a:cs typeface="Montserrat"/>
            </a:endParaRPr>
          </a:p>
          <a:p>
            <a:pPr marL="0" indent="0" algn="ctr">
              <a:buFont typeface="Arial"/>
              <a:buNone/>
            </a:pPr>
            <a:endParaRPr lang="sk-SK" sz="1400" spc="300" dirty="0" smtClean="0">
              <a:solidFill>
                <a:srgbClr val="B3001B"/>
              </a:solidFill>
              <a:latin typeface="Montserrat"/>
              <a:cs typeface="Montserrat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371600" y="1383834"/>
            <a:ext cx="6400800" cy="5655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k-SK" sz="24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Trust </a:t>
            </a:r>
            <a:r>
              <a:rPr lang="en-US" sz="24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in selected institutions </a:t>
            </a:r>
            <a:endParaRPr lang="sk-SK" sz="2400" b="1" dirty="0">
              <a:solidFill>
                <a:srgbClr val="3366FF"/>
              </a:solidFill>
              <a:latin typeface="Montserrat"/>
              <a:ea typeface="+mj-ea"/>
              <a:cs typeface="Montserrat"/>
            </a:endParaRPr>
          </a:p>
          <a:p>
            <a:pPr marL="0" indent="0" algn="ctr">
              <a:buFont typeface="Arial"/>
              <a:buNone/>
            </a:pPr>
            <a:endParaRPr lang="sk-SK" sz="2400" dirty="0" smtClean="0">
              <a:solidFill>
                <a:srgbClr val="3366FF"/>
              </a:solidFill>
              <a:latin typeface="Montserrat"/>
              <a:cs typeface="Montserrat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685800" y="1173488"/>
            <a:ext cx="7772400" cy="0"/>
          </a:xfrm>
          <a:prstGeom prst="line">
            <a:avLst/>
          </a:prstGeom>
          <a:ln w="3175" cmpd="sng">
            <a:solidFill>
              <a:srgbClr val="B3001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2374638"/>
              </p:ext>
            </p:extLst>
          </p:nvPr>
        </p:nvGraphicFramePr>
        <p:xfrm>
          <a:off x="332506" y="2190188"/>
          <a:ext cx="8488220" cy="27403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49991">
                  <a:extLst>
                    <a:ext uri="{9D8B030D-6E8A-4147-A177-3AD203B41FA5}">
                      <a16:colId xmlns:a16="http://schemas.microsoft.com/office/drawing/2014/main" val="2404990157"/>
                    </a:ext>
                  </a:extLst>
                </a:gridCol>
                <a:gridCol w="1260181">
                  <a:extLst>
                    <a:ext uri="{9D8B030D-6E8A-4147-A177-3AD203B41FA5}">
                      <a16:colId xmlns:a16="http://schemas.microsoft.com/office/drawing/2014/main" val="1045176712"/>
                    </a:ext>
                  </a:extLst>
                </a:gridCol>
                <a:gridCol w="1538975">
                  <a:extLst>
                    <a:ext uri="{9D8B030D-6E8A-4147-A177-3AD203B41FA5}">
                      <a16:colId xmlns:a16="http://schemas.microsoft.com/office/drawing/2014/main" val="1790398518"/>
                    </a:ext>
                  </a:extLst>
                </a:gridCol>
                <a:gridCol w="781182">
                  <a:extLst>
                    <a:ext uri="{9D8B030D-6E8A-4147-A177-3AD203B41FA5}">
                      <a16:colId xmlns:a16="http://schemas.microsoft.com/office/drawing/2014/main" val="1293430621"/>
                    </a:ext>
                  </a:extLst>
                </a:gridCol>
                <a:gridCol w="796152">
                  <a:extLst>
                    <a:ext uri="{9D8B030D-6E8A-4147-A177-3AD203B41FA5}">
                      <a16:colId xmlns:a16="http://schemas.microsoft.com/office/drawing/2014/main" val="3922190051"/>
                    </a:ext>
                  </a:extLst>
                </a:gridCol>
                <a:gridCol w="795216">
                  <a:extLst>
                    <a:ext uri="{9D8B030D-6E8A-4147-A177-3AD203B41FA5}">
                      <a16:colId xmlns:a16="http://schemas.microsoft.com/office/drawing/2014/main" val="412922376"/>
                    </a:ext>
                  </a:extLst>
                </a:gridCol>
                <a:gridCol w="1066523">
                  <a:extLst>
                    <a:ext uri="{9D8B030D-6E8A-4147-A177-3AD203B41FA5}">
                      <a16:colId xmlns:a16="http://schemas.microsoft.com/office/drawing/2014/main" val="1877399624"/>
                    </a:ext>
                  </a:extLst>
                </a:gridCol>
              </a:tblGrid>
              <a:tr h="7100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</a:rPr>
                        <a:t> </a:t>
                      </a:r>
                      <a:endParaRPr lang="sk-SK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</a:rPr>
                        <a:t>Local Government</a:t>
                      </a:r>
                      <a:endParaRPr lang="sk-SK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</a:rPr>
                        <a:t>Ombudswomen</a:t>
                      </a:r>
                      <a:endParaRPr lang="sk-SK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 b="1">
                          <a:effectLst/>
                        </a:rPr>
                        <a:t>NGOs</a:t>
                      </a:r>
                      <a:endParaRPr lang="sk-SK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</a:rPr>
                        <a:t>Labor Unions</a:t>
                      </a:r>
                      <a:endParaRPr lang="sk-SK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</a:rPr>
                        <a:t>Church</a:t>
                      </a:r>
                      <a:endParaRPr lang="sk-SK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</a:rPr>
                        <a:t>Parliament</a:t>
                      </a:r>
                      <a:endParaRPr lang="sk-SK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77380994"/>
                  </a:ext>
                </a:extLst>
              </a:tr>
              <a:tr h="8084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</a:rPr>
                        <a:t>Most of </a:t>
                      </a:r>
                      <a:r>
                        <a:rPr lang="sk-SK" sz="1600" dirty="0" err="1">
                          <a:effectLst/>
                        </a:rPr>
                        <a:t>people</a:t>
                      </a:r>
                      <a:r>
                        <a:rPr lang="sk-SK" sz="1600" dirty="0">
                          <a:effectLst/>
                        </a:rPr>
                        <a:t> </a:t>
                      </a:r>
                      <a:r>
                        <a:rPr lang="sk-SK" sz="1600" dirty="0" err="1">
                          <a:effectLst/>
                        </a:rPr>
                        <a:t>can</a:t>
                      </a:r>
                      <a:r>
                        <a:rPr lang="sk-SK" sz="1600" dirty="0">
                          <a:effectLst/>
                        </a:rPr>
                        <a:t> </a:t>
                      </a:r>
                      <a:r>
                        <a:rPr lang="sk-SK" sz="1600" dirty="0" err="1">
                          <a:effectLst/>
                        </a:rPr>
                        <a:t>be</a:t>
                      </a:r>
                      <a:r>
                        <a:rPr lang="sk-SK" sz="1600" dirty="0">
                          <a:effectLst/>
                        </a:rPr>
                        <a:t> </a:t>
                      </a:r>
                      <a:r>
                        <a:rPr lang="sk-SK" sz="1600" dirty="0" err="1">
                          <a:effectLst/>
                        </a:rPr>
                        <a:t>trusted</a:t>
                      </a:r>
                      <a:endParaRPr lang="sk-SK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76</a:t>
                      </a:r>
                      <a:endParaRPr lang="sk-SK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65</a:t>
                      </a:r>
                      <a:endParaRPr lang="sk-SK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400" b="1" dirty="0">
                          <a:effectLst/>
                        </a:rPr>
                        <a:t>66</a:t>
                      </a:r>
                      <a:endParaRPr lang="sk-SK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58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59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57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95884511"/>
                  </a:ext>
                </a:extLst>
              </a:tr>
              <a:tr h="12218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</a:rPr>
                        <a:t>There is never enough caution in  interacting with the others</a:t>
                      </a:r>
                      <a:endParaRPr lang="sk-SK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400" b="1" dirty="0">
                          <a:effectLst/>
                        </a:rPr>
                        <a:t>60</a:t>
                      </a:r>
                      <a:endParaRPr lang="sk-SK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43</a:t>
                      </a:r>
                      <a:endParaRPr lang="sk-SK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400" b="1" dirty="0">
                          <a:effectLst/>
                        </a:rPr>
                        <a:t>41</a:t>
                      </a:r>
                      <a:endParaRPr lang="sk-SK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40</a:t>
                      </a:r>
                      <a:endParaRPr lang="sk-SK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40</a:t>
                      </a:r>
                      <a:endParaRPr lang="sk-SK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35</a:t>
                      </a:r>
                      <a:endParaRPr lang="sk-SK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066954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5976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1371600" y="532699"/>
            <a:ext cx="6400800" cy="954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k-SK" sz="1500" spc="300" dirty="0" smtClean="0">
                <a:solidFill>
                  <a:srgbClr val="B3001B"/>
                </a:solidFill>
                <a:latin typeface="Montserrat"/>
                <a:cs typeface="Montserrat"/>
              </a:rPr>
              <a:t>SLOVAKIA </a:t>
            </a:r>
          </a:p>
          <a:p>
            <a:pPr marL="0" indent="0" algn="ctr">
              <a:buNone/>
            </a:pPr>
            <a:r>
              <a:rPr lang="sk-SK" sz="1500" spc="300" dirty="0" smtClean="0">
                <a:solidFill>
                  <a:srgbClr val="B3001B"/>
                </a:solidFill>
                <a:latin typeface="Montserrat"/>
                <a:cs typeface="Montserrat"/>
              </a:rPr>
              <a:t>status</a:t>
            </a:r>
            <a:r>
              <a:rPr lang="sk-SK" sz="1500" spc="300" dirty="0">
                <a:solidFill>
                  <a:srgbClr val="B3001B"/>
                </a:solidFill>
                <a:latin typeface="Montserrat"/>
                <a:cs typeface="Montserrat"/>
              </a:rPr>
              <a:t>, trends and challenges of the </a:t>
            </a:r>
            <a:r>
              <a:rPr lang="sk-SK" sz="1500" spc="300" dirty="0" smtClean="0">
                <a:solidFill>
                  <a:srgbClr val="B3001B"/>
                </a:solidFill>
                <a:latin typeface="Montserrat"/>
                <a:cs typeface="Montserrat"/>
              </a:rPr>
              <a:t>civil </a:t>
            </a:r>
            <a:r>
              <a:rPr lang="sk-SK" sz="1500" spc="300" dirty="0">
                <a:solidFill>
                  <a:srgbClr val="B3001B"/>
                </a:solidFill>
                <a:latin typeface="Montserrat"/>
                <a:cs typeface="Montserrat"/>
              </a:rPr>
              <a:t>c</a:t>
            </a:r>
            <a:r>
              <a:rPr lang="sk-SK" sz="1500" spc="300" dirty="0" smtClean="0">
                <a:solidFill>
                  <a:srgbClr val="B3001B"/>
                </a:solidFill>
                <a:latin typeface="Montserrat"/>
                <a:cs typeface="Montserrat"/>
              </a:rPr>
              <a:t>ociety</a:t>
            </a:r>
            <a:endParaRPr lang="sk-SK" sz="1500" spc="300" dirty="0">
              <a:solidFill>
                <a:srgbClr val="B3001B"/>
              </a:solidFill>
              <a:latin typeface="Montserrat"/>
              <a:cs typeface="Montserrat"/>
            </a:endParaRPr>
          </a:p>
          <a:p>
            <a:pPr marL="0" indent="0" algn="ctr">
              <a:buFont typeface="Arial"/>
              <a:buNone/>
            </a:pPr>
            <a:endParaRPr lang="sk-SK" sz="1400" spc="300" dirty="0" smtClean="0">
              <a:solidFill>
                <a:srgbClr val="B3001B"/>
              </a:solidFill>
              <a:latin typeface="Montserrat"/>
              <a:cs typeface="Montserrat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371600" y="1383834"/>
            <a:ext cx="6400800" cy="5655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k-SK" sz="24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Public </a:t>
            </a:r>
            <a:r>
              <a:rPr lang="sk-SK" sz="2400" b="1" dirty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i</a:t>
            </a:r>
            <a:r>
              <a:rPr lang="en-US" sz="24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mage of </a:t>
            </a:r>
            <a:r>
              <a:rPr lang="sk-SK" sz="2400" b="1" dirty="0" err="1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CSOs</a:t>
            </a:r>
            <a:r>
              <a:rPr lang="en-US" sz="2400" b="1" dirty="0" smtClean="0">
                <a:solidFill>
                  <a:srgbClr val="3366FF"/>
                </a:solidFill>
                <a:latin typeface="Montserrat"/>
                <a:ea typeface="+mj-ea"/>
                <a:cs typeface="Montserrat"/>
              </a:rPr>
              <a:t> </a:t>
            </a:r>
            <a:endParaRPr lang="sk-SK" sz="2400" b="1" dirty="0">
              <a:solidFill>
                <a:srgbClr val="3366FF"/>
              </a:solidFill>
              <a:latin typeface="Montserrat"/>
              <a:ea typeface="+mj-ea"/>
              <a:cs typeface="Montserrat"/>
            </a:endParaRPr>
          </a:p>
          <a:p>
            <a:pPr marL="0" indent="0" algn="ctr">
              <a:buFont typeface="Arial"/>
              <a:buNone/>
            </a:pPr>
            <a:endParaRPr lang="sk-SK" sz="2400" dirty="0" smtClean="0">
              <a:solidFill>
                <a:srgbClr val="3366FF"/>
              </a:solidFill>
              <a:latin typeface="Montserrat"/>
              <a:cs typeface="Montserrat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685800" y="1173488"/>
            <a:ext cx="7772400" cy="0"/>
          </a:xfrm>
          <a:prstGeom prst="line">
            <a:avLst/>
          </a:prstGeom>
          <a:ln w="3175" cmpd="sng">
            <a:solidFill>
              <a:srgbClr val="B3001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2225858"/>
              </p:ext>
            </p:extLst>
          </p:nvPr>
        </p:nvGraphicFramePr>
        <p:xfrm>
          <a:off x="685801" y="2401455"/>
          <a:ext cx="7772398" cy="28817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42671">
                  <a:extLst>
                    <a:ext uri="{9D8B030D-6E8A-4147-A177-3AD203B41FA5}">
                      <a16:colId xmlns:a16="http://schemas.microsoft.com/office/drawing/2014/main" val="2012202971"/>
                    </a:ext>
                  </a:extLst>
                </a:gridCol>
                <a:gridCol w="1942671">
                  <a:extLst>
                    <a:ext uri="{9D8B030D-6E8A-4147-A177-3AD203B41FA5}">
                      <a16:colId xmlns:a16="http://schemas.microsoft.com/office/drawing/2014/main" val="3911789214"/>
                    </a:ext>
                  </a:extLst>
                </a:gridCol>
                <a:gridCol w="1943528">
                  <a:extLst>
                    <a:ext uri="{9D8B030D-6E8A-4147-A177-3AD203B41FA5}">
                      <a16:colId xmlns:a16="http://schemas.microsoft.com/office/drawing/2014/main" val="1825926172"/>
                    </a:ext>
                  </a:extLst>
                </a:gridCol>
                <a:gridCol w="1943528">
                  <a:extLst>
                    <a:ext uri="{9D8B030D-6E8A-4147-A177-3AD203B41FA5}">
                      <a16:colId xmlns:a16="http://schemas.microsoft.com/office/drawing/2014/main" val="2311188279"/>
                    </a:ext>
                  </a:extLst>
                </a:gridCol>
              </a:tblGrid>
              <a:tr h="7204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 </a:t>
                      </a:r>
                      <a:endParaRPr lang="sk-SK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2003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2005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2016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49934521"/>
                  </a:ext>
                </a:extLst>
              </a:tr>
              <a:tr h="7204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Positive or </a:t>
                      </a:r>
                      <a:r>
                        <a:rPr lang="sk-SK" sz="1800" dirty="0" smtClean="0">
                          <a:effectLst/>
                        </a:rPr>
                        <a:t>neutral</a:t>
                      </a:r>
                      <a:r>
                        <a:rPr lang="en-US" sz="1800" dirty="0" smtClean="0">
                          <a:effectLst/>
                        </a:rPr>
                        <a:t> position</a:t>
                      </a:r>
                      <a:r>
                        <a:rPr lang="sk-SK" sz="1800" dirty="0" smtClean="0">
                          <a:effectLst/>
                        </a:rPr>
                        <a:t> </a:t>
                      </a:r>
                      <a:endParaRPr lang="sk-SK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57</a:t>
                      </a:r>
                      <a:endParaRPr lang="sk-SK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65</a:t>
                      </a:r>
                      <a:endParaRPr lang="sk-SK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400" b="1" dirty="0">
                          <a:effectLst/>
                        </a:rPr>
                        <a:t>70</a:t>
                      </a:r>
                      <a:endParaRPr lang="sk-SK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02197373"/>
                  </a:ext>
                </a:extLst>
              </a:tr>
              <a:tr h="7204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Negative position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12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12</a:t>
                      </a:r>
                      <a:endParaRPr lang="sk-SK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400" dirty="0">
                          <a:effectLst/>
                        </a:rPr>
                        <a:t>11</a:t>
                      </a:r>
                      <a:endParaRPr lang="sk-SK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83581066"/>
                  </a:ext>
                </a:extLst>
              </a:tr>
              <a:tr h="7204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„Uniformed“ </a:t>
                      </a:r>
                      <a:r>
                        <a:rPr lang="sk-SK" sz="1800" dirty="0" smtClean="0">
                          <a:effectLst/>
                        </a:rPr>
                        <a:t>answers</a:t>
                      </a:r>
                      <a:endParaRPr lang="sk-SK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400" dirty="0">
                          <a:effectLst/>
                        </a:rPr>
                        <a:t>31</a:t>
                      </a:r>
                      <a:endParaRPr lang="sk-SK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400" dirty="0">
                          <a:effectLst/>
                        </a:rPr>
                        <a:t>23</a:t>
                      </a:r>
                      <a:endParaRPr lang="sk-SK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400" dirty="0">
                          <a:effectLst/>
                        </a:rPr>
                        <a:t>19</a:t>
                      </a:r>
                      <a:endParaRPr lang="sk-SK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451743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201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</TotalTime>
  <Words>824</Words>
  <Application>Microsoft Office PowerPoint</Application>
  <PresentationFormat>On-screen Show (4:3)</PresentationFormat>
  <Paragraphs>245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Montserrat</vt:lpstr>
      <vt:lpstr>Times New Roman</vt:lpstr>
      <vt:lpstr>1_Office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SLOVAKIA  status, trends and challenges of the civil cociety 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 včelách a ľuďoch</dc:title>
  <dc:subject/>
  <dc:creator>Evka Scepkova</dc:creator>
  <cp:keywords/>
  <dc:description/>
  <cp:lastModifiedBy>Peter</cp:lastModifiedBy>
  <cp:revision>38</cp:revision>
  <cp:lastPrinted>2017-04-05T11:56:38Z</cp:lastPrinted>
  <dcterms:created xsi:type="dcterms:W3CDTF">2016-04-20T11:02:59Z</dcterms:created>
  <dcterms:modified xsi:type="dcterms:W3CDTF">2017-04-07T09:45:53Z</dcterms:modified>
  <cp:category/>
</cp:coreProperties>
</file>